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0" r:id="rId3"/>
    <p:sldId id="272" r:id="rId4"/>
    <p:sldId id="274" r:id="rId5"/>
    <p:sldId id="275" r:id="rId6"/>
    <p:sldId id="276" r:id="rId7"/>
    <p:sldId id="277" r:id="rId8"/>
    <p:sldId id="278" r:id="rId9"/>
    <p:sldId id="270" r:id="rId10"/>
    <p:sldId id="279" r:id="rId11"/>
    <p:sldId id="280" r:id="rId12"/>
    <p:sldId id="289" r:id="rId13"/>
    <p:sldId id="290" r:id="rId14"/>
    <p:sldId id="282" r:id="rId15"/>
    <p:sldId id="284" r:id="rId16"/>
    <p:sldId id="283" r:id="rId17"/>
    <p:sldId id="285" r:id="rId18"/>
    <p:sldId id="288" r:id="rId19"/>
    <p:sldId id="295" r:id="rId20"/>
    <p:sldId id="296" r:id="rId21"/>
    <p:sldId id="297" r:id="rId22"/>
    <p:sldId id="267" r:id="rId23"/>
    <p:sldId id="293" r:id="rId24"/>
    <p:sldId id="299" r:id="rId25"/>
    <p:sldId id="300" r:id="rId26"/>
    <p:sldId id="304" r:id="rId27"/>
    <p:sldId id="305" r:id="rId28"/>
    <p:sldId id="308" r:id="rId29"/>
    <p:sldId id="303" r:id="rId30"/>
    <p:sldId id="268" r:id="rId31"/>
    <p:sldId id="259" r:id="rId32"/>
    <p:sldId id="262" r:id="rId33"/>
    <p:sldId id="261" r:id="rId34"/>
    <p:sldId id="298" r:id="rId35"/>
    <p:sldId id="302" r:id="rId36"/>
    <p:sldId id="264" r:id="rId37"/>
    <p:sldId id="307" r:id="rId3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370" autoAdjust="0"/>
  </p:normalViewPr>
  <p:slideViewPr>
    <p:cSldViewPr snapToGrid="0" snapToObjects="1">
      <p:cViewPr varScale="1">
        <p:scale>
          <a:sx n="79" d="100"/>
          <a:sy n="79" d="100"/>
        </p:scale>
        <p:origin x="108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1D311-502A-FC40-9DC1-71CAE42EBA5C}" type="datetimeFigureOut">
              <a:rPr lang="fr-FR" smtClean="0"/>
              <a:t>06/05/2016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5E06E-3430-0047-9C07-20033439D1F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366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3922F-4281-9B49-AF38-B26FCA8CB955}" type="datetimeFigureOut">
              <a:rPr lang="fr-FR" smtClean="0"/>
              <a:t>06/05/2016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EAE70-9765-8446-93E3-DA7187C2F8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607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setting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544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Simple weighted policy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98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default team,</a:t>
            </a:r>
            <a:r>
              <a:rPr lang="en-GB" baseline="0" dirty="0" smtClean="0"/>
              <a:t> no ad hoc agent, showing that communication is necessary when partial observability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005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Full</a:t>
            </a:r>
            <a:r>
              <a:rPr lang="en-GB" baseline="0" dirty="0" smtClean="0"/>
              <a:t> observability, it works fine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267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 Hoc does not communicate.</a:t>
            </a:r>
            <a:r>
              <a:rPr lang="en-GB" baseline="0" dirty="0" smtClean="0"/>
              <a:t> It reaches similar performance as a team with an agent that does not communicate but listen. And way better that an agent that does not listen and does not communicate.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34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 Hoc</a:t>
            </a:r>
            <a:r>
              <a:rPr lang="en-GB" baseline="0" dirty="0" smtClean="0"/>
              <a:t> idea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Evaluated by</a:t>
            </a:r>
            <a:r>
              <a:rPr lang="en-GB" baseline="0" dirty="0" smtClean="0"/>
              <a:t> its performance </a:t>
            </a:r>
            <a:r>
              <a:rPr lang="en-GB" baseline="0" dirty="0" err="1" smtClean="0"/>
              <a:t>wrt</a:t>
            </a:r>
            <a:r>
              <a:rPr lang="en-GB" baseline="0" dirty="0" smtClean="0"/>
              <a:t>. the initial team member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44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From here we explain what have been done before,</a:t>
            </a:r>
            <a:r>
              <a:rPr lang="en-GB" baseline="0" dirty="0" smtClean="0"/>
              <a:t> might be good to add references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40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we do in this 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616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3 types of unknown, task, role, and communication</a:t>
            </a:r>
          </a:p>
          <a:p>
            <a:endParaRPr lang="en-GB" dirty="0" smtClean="0"/>
          </a:p>
          <a:p>
            <a:r>
              <a:rPr lang="en-GB" dirty="0" smtClean="0"/>
              <a:t>For communication, each</a:t>
            </a:r>
            <a:r>
              <a:rPr lang="en-GB" baseline="0" dirty="0" smtClean="0"/>
              <a:t> cell is given a number randomly. A set of cell to number association is a language, there is many of such language, we pick 10.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Idem for others but easier to explain.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0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Noise makes thing more difficult, costly to compute!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532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asked about messages, this</a:t>
            </a:r>
            <a:r>
              <a:rPr lang="en-GB" baseline="0" dirty="0" smtClean="0"/>
              <a:t> is for full observability. When not full observability we have to compute probability of prey state before and as seen for each agent.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Also left most </a:t>
            </a:r>
            <a:r>
              <a:rPr lang="en-GB" baseline="0" dirty="0" err="1" smtClean="0"/>
              <a:t>proba</a:t>
            </a:r>
            <a:r>
              <a:rPr lang="en-GB" baseline="0" dirty="0" smtClean="0"/>
              <a:t> s_{</a:t>
            </a:r>
            <a:r>
              <a:rPr lang="en-GB" baseline="0" dirty="0" err="1" smtClean="0"/>
              <a:t>b_i</a:t>
            </a:r>
            <a:r>
              <a:rPr lang="en-GB" baseline="0" dirty="0" smtClean="0"/>
              <a:t>} is actually part of S but it is like that to be easier to read. </a:t>
            </a:r>
            <a:r>
              <a:rPr lang="en-GB" baseline="0" dirty="0" err="1" smtClean="0"/>
              <a:t>Proba</a:t>
            </a:r>
            <a:r>
              <a:rPr lang="en-GB" baseline="0" dirty="0" smtClean="0"/>
              <a:t> of action of agent </a:t>
            </a:r>
            <a:r>
              <a:rPr lang="en-GB" baseline="0" dirty="0" err="1" smtClean="0"/>
              <a:t>b_i</a:t>
            </a:r>
            <a:r>
              <a:rPr lang="en-GB" baseline="0" dirty="0" smtClean="0"/>
              <a:t> given its position and the position of the others and the domain hypothesis considered.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05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when things get messy</a:t>
            </a:r>
            <a:r>
              <a:rPr lang="en-GB" baseline="0" dirty="0" smtClean="0"/>
              <a:t> using communication, many cases to take into account + noise!!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EAE70-9765-8446-93E3-DA7187C2F88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77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CA4F-19C4-ED42-A4B8-A0F09AD04B98}" type="datetime1">
              <a:rPr lang="fr-FR" smtClean="0"/>
              <a:t>06/05/2016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09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F4B91-9E9D-F143-8E38-9D0A54FE797E}" type="datetime1">
              <a:rPr lang="fr-FR" smtClean="0"/>
              <a:t>06/05/2016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44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8257-EDF5-1545-ACE6-4D290DD356F8}" type="datetime1">
              <a:rPr lang="fr-FR" smtClean="0"/>
              <a:t>06/05/2016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9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A0FA-B02F-664F-90EE-3B37290600CC}" type="datetime1">
              <a:rPr lang="fr-FR" smtClean="0"/>
              <a:t>06/05/2016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7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4279-C713-5E43-956A-2CD212FE3191}" type="datetime1">
              <a:rPr lang="fr-FR" smtClean="0"/>
              <a:t>06/05/2016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1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7271-18EC-0F41-91A1-C71365C2175F}" type="datetime1">
              <a:rPr lang="fr-FR" smtClean="0"/>
              <a:t>06/05/2016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22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B977-D668-BB48-BC1B-00F0FB202DB5}" type="datetime1">
              <a:rPr lang="fr-FR" smtClean="0"/>
              <a:t>06/05/2016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47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555C-4D09-2645-8510-F32E17B06499}" type="datetime1">
              <a:rPr lang="fr-FR" smtClean="0"/>
              <a:t>06/05/2016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98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013E-3518-3B43-BBB5-2A74674ACB98}" type="datetime1">
              <a:rPr lang="fr-FR" smtClean="0"/>
              <a:t>06/05/2016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96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B112-BB8E-0F4C-A652-F3219199F749}" type="datetime1">
              <a:rPr lang="fr-FR" smtClean="0"/>
              <a:t>06/05/2016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52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EBF6-CFA6-614B-9169-92F37CCA39F5}" type="datetime1">
              <a:rPr lang="fr-FR" smtClean="0"/>
              <a:t>06/05/2016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51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FD607-8770-9E4A-9A20-3F99ABE88602}" type="datetime1">
              <a:rPr lang="fr-FR" smtClean="0"/>
              <a:t>06/05/2016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B8553-2081-CB49-9EA9-68A1D6E688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61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grizou/adhoc_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Collaboration in Ad Hoc Teamwork: </a:t>
            </a:r>
            <a:br>
              <a:rPr lang="en-US" sz="3100" b="1" dirty="0" smtClean="0"/>
            </a:br>
            <a:r>
              <a:rPr lang="en-US" sz="3100" b="1" dirty="0" smtClean="0"/>
              <a:t>Ambiguous Tasks, Roles, and Communication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Jonathan Grizou, </a:t>
            </a:r>
            <a:r>
              <a:rPr lang="fr-FR" sz="2000" dirty="0" smtClean="0">
                <a:solidFill>
                  <a:schemeClr val="accent2"/>
                </a:solidFill>
              </a:rPr>
              <a:t>Samuel </a:t>
            </a:r>
            <a:r>
              <a:rPr lang="fr-FR" sz="2000" dirty="0" err="1" smtClean="0">
                <a:solidFill>
                  <a:schemeClr val="accent2"/>
                </a:solidFill>
              </a:rPr>
              <a:t>Barrett</a:t>
            </a:r>
            <a:endParaRPr lang="fr-FR" sz="2000" dirty="0"/>
          </a:p>
          <a:p>
            <a:r>
              <a:rPr lang="fr-FR" sz="2000" dirty="0" smtClean="0"/>
              <a:t>Peter Stone, Manuel Lopes</a:t>
            </a:r>
            <a:endParaRPr lang="fr-FR" sz="2000" dirty="0"/>
          </a:p>
        </p:txBody>
      </p:sp>
      <p:pic>
        <p:nvPicPr>
          <p:cNvPr id="4" name="Image 3" descr="inr_logo_cherch_UK_cou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6" y="5786565"/>
            <a:ext cx="2152953" cy="921309"/>
          </a:xfrm>
          <a:prstGeom prst="rect">
            <a:avLst/>
          </a:prstGeom>
        </p:spPr>
      </p:pic>
      <p:pic>
        <p:nvPicPr>
          <p:cNvPr id="5" name="Image 4" descr="larg-armrob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38" y="5881309"/>
            <a:ext cx="1579759" cy="6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9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10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3902536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019662" y="2176326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2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  <p:sp>
        <p:nvSpPr>
          <p:cNvPr id="27" name="Flèche vers la droite 26"/>
          <p:cNvSpPr/>
          <p:nvPr/>
        </p:nvSpPr>
        <p:spPr>
          <a:xfrm rot="19482136">
            <a:off x="4654380" y="1136862"/>
            <a:ext cx="3045232" cy="684934"/>
          </a:xfrm>
          <a:prstGeom prst="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èche vers la droite 27"/>
          <p:cNvSpPr/>
          <p:nvPr/>
        </p:nvSpPr>
        <p:spPr>
          <a:xfrm rot="2301652">
            <a:off x="1545360" y="1164759"/>
            <a:ext cx="2805503" cy="684934"/>
          </a:xfrm>
          <a:prstGeom prst="rightArrow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à coins arrondis 28"/>
          <p:cNvSpPr/>
          <p:nvPr/>
        </p:nvSpPr>
        <p:spPr>
          <a:xfrm>
            <a:off x="658627" y="0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801211" y="219389"/>
            <a:ext cx="99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 Hoc 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6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11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  <p:sp>
        <p:nvSpPr>
          <p:cNvPr id="29" name="Rectangle à coins arrondis 28"/>
          <p:cNvSpPr/>
          <p:nvPr/>
        </p:nvSpPr>
        <p:spPr>
          <a:xfrm>
            <a:off x="3929925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4053267" y="2198874"/>
            <a:ext cx="99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 Hoc Agent</a:t>
            </a:r>
            <a:endParaRPr lang="en-US" dirty="0"/>
          </a:p>
        </p:txBody>
      </p:sp>
      <p:sp>
        <p:nvSpPr>
          <p:cNvPr id="23" name="ZoneTexte 22"/>
          <p:cNvSpPr txBox="1"/>
          <p:nvPr/>
        </p:nvSpPr>
        <p:spPr>
          <a:xfrm>
            <a:off x="3462999" y="4037492"/>
            <a:ext cx="211395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How good can it be?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1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12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3902536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019662" y="2176326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2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462999" y="4037492"/>
            <a:ext cx="2113958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Task </a:t>
            </a:r>
            <a:r>
              <a:rPr lang="en-GB" dirty="0" smtClean="0">
                <a:solidFill>
                  <a:srgbClr val="FF0000"/>
                </a:solidFill>
              </a:rPr>
              <a:t>known </a:t>
            </a:r>
            <a:r>
              <a:rPr lang="en-GB" dirty="0" smtClean="0">
                <a:solidFill>
                  <a:srgbClr val="FF0000"/>
                </a:solidFill>
              </a:rPr>
              <a:t>to the team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29984" y="3993083"/>
            <a:ext cx="922965" cy="413741"/>
          </a:xfrm>
          <a:prstGeom prst="ellipse">
            <a:avLst/>
          </a:prstGeom>
          <a:noFill/>
          <a:ln w="381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cteur droit avec flèche 21"/>
          <p:cNvCxnSpPr>
            <a:stCxn id="7" idx="0"/>
          </p:cNvCxnSpPr>
          <p:nvPr/>
        </p:nvCxnSpPr>
        <p:spPr>
          <a:xfrm flipH="1" flipV="1">
            <a:off x="2482338" y="3425392"/>
            <a:ext cx="109129" cy="567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7" idx="0"/>
          </p:cNvCxnSpPr>
          <p:nvPr/>
        </p:nvCxnSpPr>
        <p:spPr>
          <a:xfrm flipV="1">
            <a:off x="2591467" y="3338285"/>
            <a:ext cx="3792400" cy="6547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7" idx="0"/>
          </p:cNvCxnSpPr>
          <p:nvPr/>
        </p:nvCxnSpPr>
        <p:spPr>
          <a:xfrm flipV="1">
            <a:off x="2591467" y="3425393"/>
            <a:ext cx="1680464" cy="567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3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13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462999" y="4037492"/>
            <a:ext cx="2113958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Task unknown to the new comer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29984" y="3993083"/>
            <a:ext cx="922965" cy="413741"/>
          </a:xfrm>
          <a:prstGeom prst="ellipse">
            <a:avLst/>
          </a:prstGeom>
          <a:noFill/>
          <a:ln w="381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cteur droit avec flèche 21"/>
          <p:cNvCxnSpPr>
            <a:stCxn id="7" idx="0"/>
          </p:cNvCxnSpPr>
          <p:nvPr/>
        </p:nvCxnSpPr>
        <p:spPr>
          <a:xfrm flipH="1" flipV="1">
            <a:off x="2482338" y="3425392"/>
            <a:ext cx="109129" cy="567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7" idx="0"/>
          </p:cNvCxnSpPr>
          <p:nvPr/>
        </p:nvCxnSpPr>
        <p:spPr>
          <a:xfrm flipV="1">
            <a:off x="2591467" y="3338285"/>
            <a:ext cx="3792400" cy="6547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3390395" y="3338285"/>
            <a:ext cx="504814" cy="87107"/>
          </a:xfrm>
          <a:prstGeom prst="straightConnector1">
            <a:avLst/>
          </a:prstGeom>
          <a:ln>
            <a:solidFill>
              <a:srgbClr val="660066"/>
            </a:solidFill>
            <a:prstDash val="sysDash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Rectangle à coins arrondis 24"/>
          <p:cNvSpPr/>
          <p:nvPr/>
        </p:nvSpPr>
        <p:spPr>
          <a:xfrm>
            <a:off x="3929925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/>
          <p:cNvSpPr txBox="1"/>
          <p:nvPr/>
        </p:nvSpPr>
        <p:spPr>
          <a:xfrm>
            <a:off x="4053267" y="2198874"/>
            <a:ext cx="99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 Hoc Agent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3052949" y="3161963"/>
            <a:ext cx="46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604A7B"/>
                </a:solidFill>
              </a:rPr>
              <a:t>X</a:t>
            </a:r>
            <a:endParaRPr lang="en-GB" sz="2800" b="1" dirty="0">
              <a:solidFill>
                <a:srgbClr val="604A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14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3902536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019662" y="2176326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2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71" y="2545658"/>
            <a:ext cx="1101110" cy="686255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62" y="2545658"/>
            <a:ext cx="1039806" cy="600699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782" y="2545658"/>
            <a:ext cx="1031047" cy="647767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507626" y="3980781"/>
            <a:ext cx="2068829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Role </a:t>
            </a:r>
            <a:r>
              <a:rPr lang="en-GB" dirty="0" smtClean="0">
                <a:solidFill>
                  <a:srgbClr val="FF0000"/>
                </a:solidFill>
              </a:rPr>
              <a:t>known </a:t>
            </a:r>
            <a:r>
              <a:rPr lang="en-GB" dirty="0" smtClean="0">
                <a:solidFill>
                  <a:srgbClr val="FF0000"/>
                </a:solidFill>
              </a:rPr>
              <a:t>within the team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2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15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  <p:sp>
        <p:nvSpPr>
          <p:cNvPr id="29" name="Rectangle à coins arrondis 28"/>
          <p:cNvSpPr/>
          <p:nvPr/>
        </p:nvSpPr>
        <p:spPr>
          <a:xfrm>
            <a:off x="3929925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4053267" y="2044922"/>
            <a:ext cx="99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 Hoc Agent</a:t>
            </a:r>
            <a:endParaRPr lang="en-US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71" y="2545658"/>
            <a:ext cx="1101110" cy="68625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782" y="2545658"/>
            <a:ext cx="1031047" cy="64776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42360" y="2545658"/>
            <a:ext cx="67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GB" sz="7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390395" y="3993083"/>
            <a:ext cx="2320386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Role unknown to the new comer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3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16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3902536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019662" y="2176326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2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908626" y="2722994"/>
            <a:ext cx="85713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5269799" y="2702200"/>
            <a:ext cx="85713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Bulle ronde 15"/>
          <p:cNvSpPr/>
          <p:nvPr/>
        </p:nvSpPr>
        <p:spPr>
          <a:xfrm>
            <a:off x="2672314" y="2035637"/>
            <a:ext cx="799753" cy="462953"/>
          </a:xfrm>
          <a:prstGeom prst="wedgeEllipseCallout">
            <a:avLst>
              <a:gd name="adj1" fmla="val -54519"/>
              <a:gd name="adj2" fmla="val 1040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up</a:t>
            </a:r>
            <a:endParaRPr lang="en-GB" dirty="0"/>
          </a:p>
        </p:txBody>
      </p:sp>
      <p:sp>
        <p:nvSpPr>
          <p:cNvPr id="29" name="Bulle ronde 28"/>
          <p:cNvSpPr/>
          <p:nvPr/>
        </p:nvSpPr>
        <p:spPr>
          <a:xfrm>
            <a:off x="5019123" y="1992407"/>
            <a:ext cx="799753" cy="462953"/>
          </a:xfrm>
          <a:prstGeom prst="wedgeEllipseCallout">
            <a:avLst>
              <a:gd name="adj1" fmla="val -54519"/>
              <a:gd name="adj2" fmla="val 1040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left</a:t>
            </a:r>
            <a:endParaRPr lang="en-GB" dirty="0"/>
          </a:p>
        </p:txBody>
      </p:sp>
      <p:sp>
        <p:nvSpPr>
          <p:cNvPr id="31" name="Bulle ronde 30"/>
          <p:cNvSpPr/>
          <p:nvPr/>
        </p:nvSpPr>
        <p:spPr>
          <a:xfrm>
            <a:off x="7481243" y="1944849"/>
            <a:ext cx="918296" cy="462953"/>
          </a:xfrm>
          <a:prstGeom prst="wedgeEllipseCallout">
            <a:avLst>
              <a:gd name="adj1" fmla="val -54519"/>
              <a:gd name="adj2" fmla="val 1040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right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3390395" y="3993083"/>
            <a:ext cx="2320386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Communication known to the team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92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17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908626" y="2722994"/>
            <a:ext cx="85713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5269799" y="2702200"/>
            <a:ext cx="85713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Bulle ronde 15"/>
          <p:cNvSpPr/>
          <p:nvPr/>
        </p:nvSpPr>
        <p:spPr>
          <a:xfrm>
            <a:off x="2672314" y="2035637"/>
            <a:ext cx="799753" cy="462953"/>
          </a:xfrm>
          <a:prstGeom prst="wedgeEllipseCallout">
            <a:avLst>
              <a:gd name="adj1" fmla="val -54519"/>
              <a:gd name="adj2" fmla="val 1040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??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1" name="Bulle ronde 30"/>
          <p:cNvSpPr/>
          <p:nvPr/>
        </p:nvSpPr>
        <p:spPr>
          <a:xfrm>
            <a:off x="7481243" y="1944849"/>
            <a:ext cx="918296" cy="462953"/>
          </a:xfrm>
          <a:prstGeom prst="wedgeEllipseCallout">
            <a:avLst>
              <a:gd name="adj1" fmla="val -54519"/>
              <a:gd name="adj2" fmla="val 1040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??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3929925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4053267" y="2044922"/>
            <a:ext cx="99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 Hoc Agent</a:t>
            </a:r>
            <a:endParaRPr lang="en-US" dirty="0"/>
          </a:p>
        </p:txBody>
      </p:sp>
      <p:sp>
        <p:nvSpPr>
          <p:cNvPr id="29" name="Bulle ronde 28"/>
          <p:cNvSpPr/>
          <p:nvPr/>
        </p:nvSpPr>
        <p:spPr>
          <a:xfrm>
            <a:off x="5019123" y="1992407"/>
            <a:ext cx="799753" cy="462953"/>
          </a:xfrm>
          <a:prstGeom prst="wedgeEllipseCallout">
            <a:avLst>
              <a:gd name="adj1" fmla="val -54519"/>
              <a:gd name="adj2" fmla="val 1040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??</a:t>
            </a:r>
            <a:endParaRPr lang="en-GB" dirty="0"/>
          </a:p>
        </p:txBody>
      </p:sp>
      <p:sp>
        <p:nvSpPr>
          <p:cNvPr id="27" name="ZoneTexte 26"/>
          <p:cNvSpPr txBox="1"/>
          <p:nvPr/>
        </p:nvSpPr>
        <p:spPr>
          <a:xfrm>
            <a:off x="3238306" y="4037492"/>
            <a:ext cx="2663937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Communication unknown to the new comer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18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462999" y="4037492"/>
            <a:ext cx="2113958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Unknown task, role, and communication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29984" y="3993083"/>
            <a:ext cx="922965" cy="413741"/>
          </a:xfrm>
          <a:prstGeom prst="ellipse">
            <a:avLst/>
          </a:prstGeom>
          <a:noFill/>
          <a:ln w="381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cteur droit avec flèche 21"/>
          <p:cNvCxnSpPr>
            <a:stCxn id="7" idx="0"/>
          </p:cNvCxnSpPr>
          <p:nvPr/>
        </p:nvCxnSpPr>
        <p:spPr>
          <a:xfrm flipH="1" flipV="1">
            <a:off x="2482338" y="3425392"/>
            <a:ext cx="109129" cy="567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7" idx="0"/>
          </p:cNvCxnSpPr>
          <p:nvPr/>
        </p:nvCxnSpPr>
        <p:spPr>
          <a:xfrm flipV="1">
            <a:off x="2591467" y="3338285"/>
            <a:ext cx="3792400" cy="6547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3390395" y="3338285"/>
            <a:ext cx="504814" cy="87107"/>
          </a:xfrm>
          <a:prstGeom prst="straightConnector1">
            <a:avLst/>
          </a:prstGeom>
          <a:ln>
            <a:solidFill>
              <a:srgbClr val="660066"/>
            </a:solidFill>
            <a:prstDash val="sysDash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Rectangle à coins arrondis 24"/>
          <p:cNvSpPr/>
          <p:nvPr/>
        </p:nvSpPr>
        <p:spPr>
          <a:xfrm>
            <a:off x="3929925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/>
          <p:cNvSpPr txBox="1"/>
          <p:nvPr/>
        </p:nvSpPr>
        <p:spPr>
          <a:xfrm>
            <a:off x="4053267" y="2198874"/>
            <a:ext cx="99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 Hoc Agent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3052949" y="3161963"/>
            <a:ext cx="46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604A7B"/>
                </a:solidFill>
              </a:rPr>
              <a:t>X</a:t>
            </a:r>
            <a:endParaRPr lang="en-GB" sz="2800" b="1" dirty="0">
              <a:solidFill>
                <a:srgbClr val="604A7B"/>
              </a:solidFill>
            </a:endParaRP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2908626" y="2722994"/>
            <a:ext cx="85713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5269799" y="2702200"/>
            <a:ext cx="85713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Bulle ronde 29"/>
          <p:cNvSpPr/>
          <p:nvPr/>
        </p:nvSpPr>
        <p:spPr>
          <a:xfrm>
            <a:off x="2672314" y="2035637"/>
            <a:ext cx="799753" cy="462953"/>
          </a:xfrm>
          <a:prstGeom prst="wedgeEllipseCallout">
            <a:avLst>
              <a:gd name="adj1" fmla="val -54519"/>
              <a:gd name="adj2" fmla="val 1040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??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2" name="Bulle ronde 31"/>
          <p:cNvSpPr/>
          <p:nvPr/>
        </p:nvSpPr>
        <p:spPr>
          <a:xfrm>
            <a:off x="7481243" y="1944849"/>
            <a:ext cx="918296" cy="462953"/>
          </a:xfrm>
          <a:prstGeom prst="wedgeEllipseCallout">
            <a:avLst>
              <a:gd name="adj1" fmla="val -54519"/>
              <a:gd name="adj2" fmla="val 1040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??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33" name="Bulle ronde 32"/>
          <p:cNvSpPr/>
          <p:nvPr/>
        </p:nvSpPr>
        <p:spPr>
          <a:xfrm>
            <a:off x="5019123" y="1992407"/>
            <a:ext cx="799753" cy="462953"/>
          </a:xfrm>
          <a:prstGeom prst="wedgeEllipseCallout">
            <a:avLst>
              <a:gd name="adj1" fmla="val -54519"/>
              <a:gd name="adj2" fmla="val 1040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??</a:t>
            </a:r>
            <a:endParaRPr lang="en-GB" dirty="0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71" y="2545658"/>
            <a:ext cx="1101110" cy="686255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782" y="2545658"/>
            <a:ext cx="1031047" cy="647767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4242360" y="2545658"/>
            <a:ext cx="67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GB" sz="7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363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19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latin typeface="+mj-lt"/>
              </a:rPr>
              <a:t>Pursuit</a:t>
            </a:r>
            <a:r>
              <a:rPr lang="fr-FR" sz="2800" dirty="0" smtClean="0">
                <a:latin typeface="+mj-lt"/>
              </a:rPr>
              <a:t> Domain</a:t>
            </a:r>
          </a:p>
        </p:txBody>
      </p:sp>
      <p:pic>
        <p:nvPicPr>
          <p:cNvPr id="6" name="Image 5" descr="teamConfigRando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5" t="6849" r="16085" b="10286"/>
          <a:stretch/>
        </p:blipFill>
        <p:spPr>
          <a:xfrm>
            <a:off x="752230" y="1807308"/>
            <a:ext cx="3497385" cy="347784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662854" y="2272097"/>
            <a:ext cx="317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7x7 </a:t>
            </a:r>
            <a:r>
              <a:rPr lang="en-GB" dirty="0" err="1" smtClean="0"/>
              <a:t>toroidal</a:t>
            </a:r>
            <a:r>
              <a:rPr lang="en-GB" dirty="0" smtClean="0"/>
              <a:t> grid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4 agents, 1 prey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Task: capture the prey at a specific position (CS)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Prey move to an open neighbouring cell</a:t>
            </a:r>
          </a:p>
        </p:txBody>
      </p:sp>
      <p:pic>
        <p:nvPicPr>
          <p:cNvPr id="10" name="Image 9" descr="teamConfigCapt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6" t="29451" r="43282" b="33822"/>
          <a:stretch/>
        </p:blipFill>
        <p:spPr>
          <a:xfrm>
            <a:off x="7761112" y="3034096"/>
            <a:ext cx="1133231" cy="11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390954" y="1299474"/>
            <a:ext cx="637419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Ad Hoc Teamwork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Unknown Task, Team Role, Communication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Pursuit Domain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Method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Results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Limitations and future work</a:t>
            </a:r>
          </a:p>
          <a:p>
            <a:pPr>
              <a:lnSpc>
                <a:spcPct val="20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9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Team </a:t>
            </a:r>
            <a:r>
              <a:rPr lang="fr-FR" sz="2800" dirty="0" err="1" smtClean="0">
                <a:latin typeface="+mj-lt"/>
              </a:rPr>
              <a:t>strategy</a:t>
            </a:r>
            <a:endParaRPr lang="fr-FR" sz="2800" dirty="0" smtClean="0">
              <a:latin typeface="+mj-lt"/>
            </a:endParaRPr>
          </a:p>
        </p:txBody>
      </p:sp>
      <p:pic>
        <p:nvPicPr>
          <p:cNvPr id="7" name="Image 6" descr="targetStates_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4" t="6054" r="15743" b="9908"/>
          <a:stretch/>
        </p:blipFill>
        <p:spPr>
          <a:xfrm>
            <a:off x="752232" y="1216441"/>
            <a:ext cx="2373922" cy="236519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239846" y="1875692"/>
            <a:ext cx="33313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Agent are specialized to take the N, S, W, or E of the prey. </a:t>
            </a:r>
          </a:p>
          <a:p>
            <a:endParaRPr lang="en-GB" dirty="0"/>
          </a:p>
          <a:p>
            <a:r>
              <a:rPr lang="en-GB" dirty="0" smtClean="0"/>
              <a:t>Constraining the prey to move in specific directions.</a:t>
            </a:r>
          </a:p>
          <a:p>
            <a:endParaRPr lang="en-GB" dirty="0"/>
          </a:p>
          <a:p>
            <a:r>
              <a:rPr lang="en-GB" dirty="0" smtClean="0"/>
              <a:t>N,S,E,W depends on capture state, prey state, and position of agents.</a:t>
            </a:r>
          </a:p>
          <a:p>
            <a:endParaRPr lang="en-GB" dirty="0"/>
          </a:p>
          <a:p>
            <a:r>
              <a:rPr lang="en-GB" dirty="0" smtClean="0"/>
              <a:t>N,S,E,W represented as reward. Agent policy computed independently using RL (Q-Learning)</a:t>
            </a:r>
            <a:endParaRPr lang="en-GB" dirty="0"/>
          </a:p>
        </p:txBody>
      </p:sp>
      <p:pic>
        <p:nvPicPr>
          <p:cNvPr id="11" name="Image 10" descr="teamConfigApproa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3" t="6845" r="16499" b="10403"/>
          <a:stretch/>
        </p:blipFill>
        <p:spPr>
          <a:xfrm>
            <a:off x="752232" y="3959885"/>
            <a:ext cx="2373922" cy="23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21</a:t>
            </a:fld>
            <a:endParaRPr lang="fr-FR" dirty="0"/>
          </a:p>
        </p:txBody>
      </p:sp>
      <p:pic>
        <p:nvPicPr>
          <p:cNvPr id="8" name="Image 7" descr="visibleStatesMidd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1" t="6551" r="16407" b="9987"/>
          <a:stretch/>
        </p:blipFill>
        <p:spPr>
          <a:xfrm>
            <a:off x="1221153" y="1426309"/>
            <a:ext cx="2207846" cy="2214340"/>
          </a:xfrm>
          <a:prstGeom prst="rect">
            <a:avLst/>
          </a:prstGeom>
        </p:spPr>
      </p:pic>
      <p:pic>
        <p:nvPicPr>
          <p:cNvPr id="9" name="Image 8" descr="visibleStatesSid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6" t="6381" r="16282" b="10408"/>
          <a:stretch/>
        </p:blipFill>
        <p:spPr>
          <a:xfrm>
            <a:off x="1240691" y="3835892"/>
            <a:ext cx="2175726" cy="216241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Partial </a:t>
            </a:r>
            <a:r>
              <a:rPr lang="fr-FR" sz="2800" dirty="0" err="1" smtClean="0">
                <a:latin typeface="+mj-lt"/>
              </a:rPr>
              <a:t>observability</a:t>
            </a:r>
            <a:endParaRPr lang="fr-FR" sz="2800" dirty="0" smtClean="0">
              <a:latin typeface="+mj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59923" y="1592385"/>
            <a:ext cx="347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Agents see 2 steps away</a:t>
            </a:r>
          </a:p>
          <a:p>
            <a:endParaRPr lang="en-GB" dirty="0"/>
          </a:p>
          <a:p>
            <a:r>
              <a:rPr lang="en-GB" dirty="0" smtClean="0"/>
              <a:t>Might not see the prey -&gt; prey state becomes probabilistic (impacts planning) </a:t>
            </a:r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4300418" y="4375266"/>
            <a:ext cx="41401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Communication</a:t>
            </a:r>
          </a:p>
          <a:p>
            <a:endParaRPr lang="en-GB" sz="2400" dirty="0"/>
          </a:p>
          <a:p>
            <a:r>
              <a:rPr lang="en-GB" dirty="0" smtClean="0"/>
              <a:t>Agents communicate about prey position</a:t>
            </a:r>
          </a:p>
        </p:txBody>
      </p:sp>
      <p:sp>
        <p:nvSpPr>
          <p:cNvPr id="3" name="Flèche vers le bas 2"/>
          <p:cNvSpPr/>
          <p:nvPr/>
        </p:nvSpPr>
        <p:spPr>
          <a:xfrm>
            <a:off x="5988539" y="3262923"/>
            <a:ext cx="722923" cy="9573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3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22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Domain variables</a:t>
            </a:r>
          </a:p>
        </p:txBody>
      </p:sp>
      <p:grpSp>
        <p:nvGrpSpPr>
          <p:cNvPr id="12" name="Grouper 11"/>
          <p:cNvGrpSpPr/>
          <p:nvPr/>
        </p:nvGrpSpPr>
        <p:grpSpPr>
          <a:xfrm>
            <a:off x="2803768" y="1807308"/>
            <a:ext cx="3497385" cy="3477846"/>
            <a:chOff x="752230" y="1807308"/>
            <a:chExt cx="3497385" cy="3477846"/>
          </a:xfrm>
        </p:grpSpPr>
        <p:pic>
          <p:nvPicPr>
            <p:cNvPr id="10" name="Image 9" descr="teamConfigRando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15" t="6849" r="16085" b="10286"/>
            <a:stretch/>
          </p:blipFill>
          <p:spPr>
            <a:xfrm>
              <a:off x="752230" y="1807308"/>
              <a:ext cx="3497385" cy="34778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835696" y="3415606"/>
              <a:ext cx="345546" cy="3455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Connecteur droit avec flèche 13"/>
          <p:cNvCxnSpPr/>
          <p:nvPr/>
        </p:nvCxnSpPr>
        <p:spPr>
          <a:xfrm flipV="1">
            <a:off x="1064846" y="2647462"/>
            <a:ext cx="2461846" cy="937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044103" y="3591170"/>
            <a:ext cx="2843131" cy="912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064846" y="3135924"/>
            <a:ext cx="3897923" cy="4493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07462" y="3165232"/>
            <a:ext cx="109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Capture state</a:t>
            </a:r>
            <a:endParaRPr lang="en-GB" dirty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6101861" y="2344615"/>
            <a:ext cx="1068754" cy="240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6156176" y="2432538"/>
            <a:ext cx="1014439" cy="660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6156176" y="3018692"/>
            <a:ext cx="1014439" cy="117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809154" y="2015648"/>
            <a:ext cx="1172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N</a:t>
            </a:r>
          </a:p>
          <a:p>
            <a:pPr algn="ctr"/>
            <a:r>
              <a:rPr lang="en-GB" sz="2400" dirty="0" smtClean="0"/>
              <a:t>S</a:t>
            </a:r>
          </a:p>
          <a:p>
            <a:pPr algn="ctr"/>
            <a:r>
              <a:rPr lang="en-GB" sz="2400" dirty="0" smtClean="0"/>
              <a:t>W</a:t>
            </a:r>
          </a:p>
          <a:p>
            <a:pPr algn="ctr"/>
            <a:r>
              <a:rPr lang="en-GB" sz="2400" dirty="0"/>
              <a:t>E</a:t>
            </a: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4638038" y="2532186"/>
            <a:ext cx="2659577" cy="79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6027223" y="2584940"/>
            <a:ext cx="1143392" cy="62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3715823" y="2084032"/>
            <a:ext cx="3454792" cy="79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4638038" y="2532186"/>
            <a:ext cx="2425116" cy="350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715823" y="2084032"/>
            <a:ext cx="3454792" cy="563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6721231" y="1622642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Role of agents</a:t>
            </a:r>
            <a:endParaRPr lang="en-GB" dirty="0"/>
          </a:p>
        </p:txBody>
      </p:sp>
      <p:sp>
        <p:nvSpPr>
          <p:cNvPr id="45" name="Bulle ronde 44"/>
          <p:cNvSpPr/>
          <p:nvPr/>
        </p:nvSpPr>
        <p:spPr>
          <a:xfrm>
            <a:off x="2559619" y="1387231"/>
            <a:ext cx="967073" cy="529881"/>
          </a:xfrm>
          <a:prstGeom prst="wedgeEllipseCallout">
            <a:avLst>
              <a:gd name="adj1" fmla="val 44384"/>
              <a:gd name="adj2" fmla="val 5369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Prey is in 4</a:t>
            </a:r>
            <a:endParaRPr lang="en-GB" sz="1200" dirty="0"/>
          </a:p>
        </p:txBody>
      </p:sp>
      <p:sp>
        <p:nvSpPr>
          <p:cNvPr id="46" name="Bulle ronde 45"/>
          <p:cNvSpPr/>
          <p:nvPr/>
        </p:nvSpPr>
        <p:spPr>
          <a:xfrm>
            <a:off x="3138707" y="857350"/>
            <a:ext cx="967073" cy="529881"/>
          </a:xfrm>
          <a:prstGeom prst="wedgeEllipseCallout">
            <a:avLst>
              <a:gd name="adj1" fmla="val -3094"/>
              <a:gd name="adj2" fmla="val 16063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Prey is in 21</a:t>
            </a:r>
            <a:endParaRPr lang="en-GB" sz="1200" dirty="0"/>
          </a:p>
        </p:txBody>
      </p:sp>
      <p:sp>
        <p:nvSpPr>
          <p:cNvPr id="47" name="Bulle ronde 46"/>
          <p:cNvSpPr/>
          <p:nvPr/>
        </p:nvSpPr>
        <p:spPr>
          <a:xfrm>
            <a:off x="3887234" y="1357701"/>
            <a:ext cx="967073" cy="529881"/>
          </a:xfrm>
          <a:prstGeom prst="wedgeEllipseCallout">
            <a:avLst>
              <a:gd name="adj1" fmla="val -70776"/>
              <a:gd name="adj2" fmla="val 684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Prey is in 43</a:t>
            </a:r>
            <a:endParaRPr lang="en-GB" sz="1400" dirty="0"/>
          </a:p>
        </p:txBody>
      </p:sp>
      <p:sp>
        <p:nvSpPr>
          <p:cNvPr id="48" name="Rectangle 47"/>
          <p:cNvSpPr/>
          <p:nvPr/>
        </p:nvSpPr>
        <p:spPr>
          <a:xfrm>
            <a:off x="785267" y="988369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Different languages 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1064846" y="5597769"/>
            <a:ext cx="3573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10 possible capture state</a:t>
            </a:r>
          </a:p>
          <a:p>
            <a:r>
              <a:rPr lang="en-GB" dirty="0" smtClean="0"/>
              <a:t>10 possible languages</a:t>
            </a:r>
          </a:p>
          <a:p>
            <a:r>
              <a:rPr lang="en-GB" dirty="0" smtClean="0"/>
              <a:t>10 possible team configuration</a:t>
            </a:r>
            <a:endParaRPr lang="en-GB" dirty="0"/>
          </a:p>
        </p:txBody>
      </p:sp>
      <p:sp>
        <p:nvSpPr>
          <p:cNvPr id="50" name="Flèche vers la droite 49"/>
          <p:cNvSpPr/>
          <p:nvPr/>
        </p:nvSpPr>
        <p:spPr>
          <a:xfrm>
            <a:off x="4350010" y="5794479"/>
            <a:ext cx="915605" cy="56187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ZoneTexte 50"/>
          <p:cNvSpPr txBox="1"/>
          <p:nvPr/>
        </p:nvSpPr>
        <p:spPr>
          <a:xfrm>
            <a:off x="5736884" y="5819879"/>
            <a:ext cx="35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1000 hypothesis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753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23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96460" y="1700795"/>
            <a:ext cx="2266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Actions outcome are noisy</a:t>
            </a:r>
          </a:p>
          <a:p>
            <a:pPr algn="ctr"/>
            <a:endParaRPr lang="en-GB" dirty="0"/>
          </a:p>
        </p:txBody>
      </p:sp>
      <p:sp>
        <p:nvSpPr>
          <p:cNvPr id="6" name="ZoneTexte 5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Noise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2188310" y="4112846"/>
            <a:ext cx="0" cy="991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1641231" y="5105400"/>
            <a:ext cx="5470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188310" y="5104423"/>
            <a:ext cx="615459" cy="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2036887" y="4953977"/>
            <a:ext cx="302845" cy="30284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1365252" y="3829540"/>
            <a:ext cx="1665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80% North</a:t>
            </a:r>
            <a:endParaRPr lang="en-GB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198079" y="4854535"/>
            <a:ext cx="1665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  <a:r>
              <a:rPr lang="en-GB" sz="1400" dirty="0" smtClean="0"/>
              <a:t>0% </a:t>
            </a:r>
          </a:p>
          <a:p>
            <a:pPr algn="ctr"/>
            <a:r>
              <a:rPr lang="en-GB" sz="1400" dirty="0" smtClean="0"/>
              <a:t>East</a:t>
            </a:r>
            <a:endParaRPr lang="en-GB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1035536" y="4843790"/>
            <a:ext cx="60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  <a:r>
              <a:rPr lang="en-GB" sz="1400" dirty="0" smtClean="0"/>
              <a:t>0% West</a:t>
            </a:r>
            <a:endParaRPr lang="en-GB" sz="1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5419969" y="1700795"/>
            <a:ext cx="266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Communication is noisy</a:t>
            </a:r>
          </a:p>
          <a:p>
            <a:pPr algn="ctr"/>
            <a:endParaRPr lang="en-GB" dirty="0"/>
          </a:p>
        </p:txBody>
      </p:sp>
      <p:sp>
        <p:nvSpPr>
          <p:cNvPr id="28" name="ZoneTexte 27"/>
          <p:cNvSpPr txBox="1"/>
          <p:nvPr/>
        </p:nvSpPr>
        <p:spPr>
          <a:xfrm>
            <a:off x="3262921" y="2784231"/>
            <a:ext cx="2754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FF0000"/>
                </a:solidFill>
              </a:rPr>
              <a:t>Impacts </a:t>
            </a:r>
            <a:endParaRPr lang="en-GB" sz="2000" dirty="0">
              <a:solidFill>
                <a:srgbClr val="FF0000"/>
              </a:solidFill>
            </a:endParaRPr>
          </a:p>
          <a:p>
            <a:pPr algn="ctr"/>
            <a:r>
              <a:rPr lang="en-GB" sz="2000" dirty="0" smtClean="0">
                <a:solidFill>
                  <a:srgbClr val="FF0000"/>
                </a:solidFill>
              </a:rPr>
              <a:t>planning and inference</a:t>
            </a:r>
          </a:p>
          <a:p>
            <a:endParaRPr lang="en-GB" sz="2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5871308" y="4112846"/>
            <a:ext cx="221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Uniform probability to refer to a neighbouring cell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68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148398" y="1310867"/>
            <a:ext cx="6814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 team </a:t>
            </a:r>
            <a:r>
              <a:rPr lang="en-GB" b="1" dirty="0" smtClean="0"/>
              <a:t>B</a:t>
            </a:r>
            <a:r>
              <a:rPr lang="en-GB" dirty="0" smtClean="0"/>
              <a:t> is made of </a:t>
            </a:r>
            <a:r>
              <a:rPr lang="en-GB" b="1" dirty="0" err="1" smtClean="0"/>
              <a:t>n_B</a:t>
            </a:r>
            <a:r>
              <a:rPr lang="en-GB" dirty="0" smtClean="0"/>
              <a:t> agents: </a:t>
            </a:r>
            <a:r>
              <a:rPr lang="en-GB" b="1" dirty="0" smtClean="0"/>
              <a:t>B = {b_1, …, </a:t>
            </a:r>
            <a:r>
              <a:rPr lang="en-GB" b="1" dirty="0" err="1" smtClean="0"/>
              <a:t>b_nB</a:t>
            </a:r>
            <a:r>
              <a:rPr lang="en-GB" b="1" dirty="0" smtClean="0"/>
              <a:t>}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 domain </a:t>
            </a:r>
            <a:r>
              <a:rPr lang="en-GB" b="1" dirty="0" smtClean="0"/>
              <a:t>d</a:t>
            </a:r>
            <a:r>
              <a:rPr lang="en-GB" dirty="0" smtClean="0"/>
              <a:t> </a:t>
            </a:r>
            <a:r>
              <a:rPr lang="en-GB" dirty="0"/>
              <a:t>is made </a:t>
            </a:r>
            <a:r>
              <a:rPr lang="en-GB" dirty="0" smtClean="0"/>
              <a:t>of: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An </a:t>
            </a:r>
            <a:r>
              <a:rPr lang="en-GB" dirty="0"/>
              <a:t>environment </a:t>
            </a:r>
            <a:r>
              <a:rPr lang="en-GB" b="1" dirty="0" smtClean="0"/>
              <a:t>E</a:t>
            </a:r>
            <a:r>
              <a:rPr lang="en-GB" dirty="0" smtClean="0"/>
              <a:t> </a:t>
            </a:r>
            <a:r>
              <a:rPr lang="en-GB" dirty="0"/>
              <a:t>made of </a:t>
            </a:r>
            <a:r>
              <a:rPr lang="en-GB" b="1" dirty="0" err="1" smtClean="0"/>
              <a:t>n_S</a:t>
            </a:r>
            <a:r>
              <a:rPr lang="en-GB" dirty="0" smtClean="0"/>
              <a:t> states, </a:t>
            </a:r>
            <a:r>
              <a:rPr lang="en-GB" dirty="0"/>
              <a:t>and where agents can perform </a:t>
            </a:r>
            <a:r>
              <a:rPr lang="en-GB" b="1" dirty="0" err="1" smtClean="0"/>
              <a:t>n_U</a:t>
            </a:r>
            <a:r>
              <a:rPr lang="en-GB" dirty="0" smtClean="0"/>
              <a:t> actions. </a:t>
            </a:r>
            <a:r>
              <a:rPr lang="en-GB" dirty="0"/>
              <a:t>E</a:t>
            </a:r>
            <a:r>
              <a:rPr lang="en-GB" dirty="0" smtClean="0"/>
              <a:t>nvironment dynamics is </a:t>
            </a:r>
            <a:r>
              <a:rPr lang="en-GB" dirty="0"/>
              <a:t>known </a:t>
            </a:r>
            <a:r>
              <a:rPr lang="en-GB" dirty="0" smtClean="0"/>
              <a:t>as an MDP.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 task </a:t>
            </a:r>
            <a:r>
              <a:rPr lang="el-GR" sz="2400" b="1" dirty="0">
                <a:latin typeface="Calibri" panose="020F0502020204030204" pitchFamily="34" charset="0"/>
              </a:rPr>
              <a:t>τ</a:t>
            </a:r>
            <a:r>
              <a:rPr lang="en-GB" dirty="0" smtClean="0"/>
              <a:t>, </a:t>
            </a:r>
            <a:r>
              <a:rPr lang="en-GB" dirty="0"/>
              <a:t>represented by </a:t>
            </a:r>
            <a:r>
              <a:rPr lang="en-GB" dirty="0" smtClean="0"/>
              <a:t>a reward </a:t>
            </a:r>
            <a:r>
              <a:rPr lang="en-GB" dirty="0"/>
              <a:t>function </a:t>
            </a:r>
            <a:r>
              <a:rPr lang="en-GB" b="1" dirty="0" smtClean="0"/>
              <a:t>R</a:t>
            </a:r>
            <a:r>
              <a:rPr lang="en-GB" dirty="0" smtClean="0"/>
              <a:t>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 team configuration </a:t>
            </a:r>
            <a:r>
              <a:rPr lang="el-GR" sz="2400" b="1" dirty="0" smtClean="0">
                <a:latin typeface="Calibri" panose="020F0502020204030204" pitchFamily="34" charset="0"/>
              </a:rPr>
              <a:t>κ</a:t>
            </a:r>
            <a:r>
              <a:rPr lang="en-GB" dirty="0" smtClean="0"/>
              <a:t>, i.e. role </a:t>
            </a:r>
            <a:r>
              <a:rPr lang="en-GB" dirty="0"/>
              <a:t>given to each </a:t>
            </a:r>
            <a:r>
              <a:rPr lang="en-GB" dirty="0" smtClean="0"/>
              <a:t>agent.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 communication protocol </a:t>
            </a:r>
            <a:r>
              <a:rPr lang="el-GR" sz="2400" b="1" dirty="0">
                <a:latin typeface="Calibri" panose="020F0502020204030204" pitchFamily="34" charset="0"/>
              </a:rPr>
              <a:t>ρ</a:t>
            </a:r>
            <a:r>
              <a:rPr lang="en-GB" dirty="0" smtClean="0"/>
              <a:t>, i.e. agent language</a:t>
            </a:r>
            <a:r>
              <a:rPr lang="en-GB" dirty="0"/>
              <a:t>. We denote </a:t>
            </a:r>
            <a:r>
              <a:rPr lang="en-GB" b="1" dirty="0" err="1" smtClean="0"/>
              <a:t>m_b</a:t>
            </a:r>
            <a:r>
              <a:rPr lang="en-GB" dirty="0" smtClean="0"/>
              <a:t> </a:t>
            </a:r>
            <a:r>
              <a:rPr lang="en-GB" dirty="0"/>
              <a:t>as the </a:t>
            </a:r>
            <a:r>
              <a:rPr lang="en-GB" dirty="0" smtClean="0"/>
              <a:t>message of </a:t>
            </a:r>
            <a:r>
              <a:rPr lang="en-GB" dirty="0"/>
              <a:t>an agent </a:t>
            </a:r>
            <a:r>
              <a:rPr lang="en-GB" b="1" dirty="0"/>
              <a:t>b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dirty="0" smtClean="0"/>
              <a:t>domain, </a:t>
            </a:r>
            <a:r>
              <a:rPr lang="en-GB" b="1" dirty="0" smtClean="0"/>
              <a:t>d={E, </a:t>
            </a:r>
            <a:r>
              <a:rPr lang="el-GR" sz="2400" b="1" dirty="0" smtClean="0">
                <a:latin typeface="Calibri" panose="020F0502020204030204" pitchFamily="34" charset="0"/>
              </a:rPr>
              <a:t>τ</a:t>
            </a:r>
            <a:r>
              <a:rPr lang="en-GB" b="1" dirty="0" smtClean="0">
                <a:latin typeface="Calibri" panose="020F0502020204030204" pitchFamily="34" charset="0"/>
              </a:rPr>
              <a:t>,</a:t>
            </a:r>
            <a:r>
              <a:rPr lang="el-GR" b="1" dirty="0">
                <a:latin typeface="Calibri" panose="020F0502020204030204" pitchFamily="34" charset="0"/>
              </a:rPr>
              <a:t> </a:t>
            </a:r>
            <a:r>
              <a:rPr lang="el-GR" sz="2400" b="1" dirty="0" smtClean="0">
                <a:latin typeface="Calibri" panose="020F0502020204030204" pitchFamily="34" charset="0"/>
              </a:rPr>
              <a:t>κ</a:t>
            </a:r>
            <a:r>
              <a:rPr lang="en-GB" b="1" dirty="0" smtClean="0">
                <a:latin typeface="Calibri" panose="020F0502020204030204" pitchFamily="34" charset="0"/>
              </a:rPr>
              <a:t>, </a:t>
            </a:r>
            <a:r>
              <a:rPr lang="el-GR" sz="2400" b="1" dirty="0" smtClean="0">
                <a:latin typeface="Calibri" panose="020F0502020204030204" pitchFamily="34" charset="0"/>
              </a:rPr>
              <a:t>ρ</a:t>
            </a:r>
            <a:r>
              <a:rPr lang="en-GB" b="1" dirty="0" smtClean="0"/>
              <a:t>}, </a:t>
            </a:r>
            <a:r>
              <a:rPr lang="en-GB" dirty="0" smtClean="0"/>
              <a:t>is </a:t>
            </a:r>
            <a:r>
              <a:rPr lang="en-GB" dirty="0"/>
              <a:t>a subset of </a:t>
            </a:r>
            <a:r>
              <a:rPr lang="en-GB" dirty="0" smtClean="0"/>
              <a:t>all possible </a:t>
            </a:r>
            <a:r>
              <a:rPr lang="en-GB" dirty="0"/>
              <a:t>domains </a:t>
            </a:r>
            <a:r>
              <a:rPr lang="en-GB" b="1" dirty="0"/>
              <a:t>D</a:t>
            </a:r>
            <a:r>
              <a:rPr lang="en-GB" dirty="0"/>
              <a:t>.</a:t>
            </a:r>
            <a:endParaRPr lang="en-US" dirty="0" smtClean="0"/>
          </a:p>
        </p:txBody>
      </p:sp>
      <p:sp>
        <p:nvSpPr>
          <p:cNvPr id="5" name="ZoneTexte 5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Method</a:t>
            </a:r>
            <a:endParaRPr lang="fr-FR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03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25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904370" y="1520167"/>
            <a:ext cx="730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</a:t>
            </a:r>
            <a:r>
              <a:rPr lang="en-US" dirty="0" smtClean="0"/>
              <a:t>assume a finite set of task, role, and communication </a:t>
            </a:r>
            <a:r>
              <a:rPr lang="en-US" dirty="0" smtClean="0"/>
              <a:t>protocol -&gt; finite set of hypotheses </a:t>
            </a:r>
            <a:r>
              <a:rPr lang="en-US" b="1" dirty="0" smtClean="0"/>
              <a:t>{d_1, .., </a:t>
            </a:r>
            <a:r>
              <a:rPr lang="en-US" b="1" dirty="0" err="1" smtClean="0"/>
              <a:t>d_h</a:t>
            </a:r>
            <a:r>
              <a:rPr lang="en-US" b="1" dirty="0" smtClean="0"/>
              <a:t>}</a:t>
            </a:r>
            <a:r>
              <a:rPr lang="en-US" dirty="0" smtClean="0"/>
              <a:t>.</a:t>
            </a:r>
            <a:endParaRPr lang="en-US" b="1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Ad Hoc can observe positions of all agents (</a:t>
            </a:r>
            <a:r>
              <a:rPr lang="en-US" b="1" dirty="0" smtClean="0"/>
              <a:t>S and S’</a:t>
            </a:r>
            <a:r>
              <a:rPr lang="en-US" dirty="0" smtClean="0"/>
              <a:t>) and their messages </a:t>
            </a:r>
            <a:r>
              <a:rPr lang="en-US" b="1" dirty="0" smtClean="0"/>
              <a:t>M </a:t>
            </a:r>
          </a:p>
          <a:p>
            <a:pPr algn="ctr"/>
            <a:r>
              <a:rPr lang="en-US" dirty="0" smtClean="0"/>
              <a:t>(and sometimes the prey position)</a:t>
            </a:r>
            <a:endParaRPr lang="en-US" dirty="0"/>
          </a:p>
        </p:txBody>
      </p:sp>
      <p:sp>
        <p:nvSpPr>
          <p:cNvPr id="5" name="ZoneTexte 5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Method</a:t>
            </a:r>
            <a:endParaRPr lang="fr-FR" sz="28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69874" y="45191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We can use </a:t>
            </a:r>
            <a:r>
              <a:rPr lang="en-US" dirty="0" smtClean="0"/>
              <a:t>probabilistic </a:t>
            </a:r>
            <a:r>
              <a:rPr lang="en-US" dirty="0"/>
              <a:t>update rules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77579" y="5573576"/>
            <a:ext cx="2892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Find the one that maximizes: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318130" y="3614801"/>
            <a:ext cx="475488" cy="68275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72" y="5399676"/>
            <a:ext cx="3548728" cy="7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26</a:t>
            </a:fld>
            <a:endParaRPr lang="fr-FR"/>
          </a:p>
        </p:txBody>
      </p:sp>
      <p:sp>
        <p:nvSpPr>
          <p:cNvPr id="5" name="ZoneTexte 5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Method</a:t>
            </a:r>
            <a:endParaRPr lang="fr-FR" sz="28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7160" y="1237657"/>
            <a:ext cx="647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Two sources of information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55874" y="1987296"/>
            <a:ext cx="0" cy="44622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4256" y="2000215"/>
            <a:ext cx="376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Messages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93" y="3943205"/>
            <a:ext cx="2718519" cy="5437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36" y="2838211"/>
            <a:ext cx="1966222" cy="5006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95653" y="2356557"/>
            <a:ext cx="376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Probability of next state given initial state and messages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83588" y="3326053"/>
            <a:ext cx="376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Provides information on the communication system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122755" y="5427226"/>
            <a:ext cx="376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Provides information on </a:t>
            </a:r>
          </a:p>
          <a:p>
            <a:pPr algn="ctr"/>
            <a:r>
              <a:rPr lang="en-GB" dirty="0" smtClean="0"/>
              <a:t>the task and roles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35" y="4758322"/>
            <a:ext cx="3060559" cy="7590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2050" y="5517379"/>
            <a:ext cx="376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Refines estimation of prey state</a:t>
            </a:r>
          </a:p>
          <a:p>
            <a:pPr algn="ctr"/>
            <a:r>
              <a:rPr lang="en-GB" dirty="0" smtClean="0"/>
              <a:t>(for partial observability)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21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27</a:t>
            </a:fld>
            <a:endParaRPr lang="fr-FR"/>
          </a:p>
        </p:txBody>
      </p:sp>
      <p:sp>
        <p:nvSpPr>
          <p:cNvPr id="5" name="ZoneTexte 5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Method</a:t>
            </a:r>
            <a:endParaRPr lang="fr-FR" sz="28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36" y="1839793"/>
            <a:ext cx="6592783" cy="88846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762075" y="2635232"/>
            <a:ext cx="256032" cy="890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02683" y="2635232"/>
            <a:ext cx="364236" cy="7932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071691" y="2635232"/>
            <a:ext cx="640080" cy="694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773755" y="2779279"/>
            <a:ext cx="124968" cy="694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66035" y="2779279"/>
            <a:ext cx="307848" cy="694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203" y="3523693"/>
            <a:ext cx="1853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/>
              <a:t>Proba</a:t>
            </a:r>
            <a:r>
              <a:rPr lang="en-GB" sz="1400" dirty="0" smtClean="0"/>
              <a:t> of next state given state for a given hypothesis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59483" y="3525248"/>
            <a:ext cx="114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Over each agent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3452211" y="3525248"/>
            <a:ext cx="114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Over each action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598259" y="3474223"/>
            <a:ext cx="1961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/>
              <a:t>Proba</a:t>
            </a:r>
            <a:r>
              <a:rPr lang="en-GB" sz="1400" dirty="0" smtClean="0"/>
              <a:t> of next state for one agent, one action given the environment</a:t>
            </a:r>
            <a:endParaRPr lang="en-GB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872199" y="3428521"/>
            <a:ext cx="1961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/>
              <a:t>Proba</a:t>
            </a:r>
            <a:r>
              <a:rPr lang="en-GB" sz="1400" dirty="0" smtClean="0"/>
              <a:t> of action for this agent, given state of agents and domain hypothesis</a:t>
            </a:r>
            <a:endParaRPr lang="en-GB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119959" y="4212887"/>
            <a:ext cx="519684" cy="885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182131" y="4382628"/>
            <a:ext cx="664520" cy="7153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966035" y="5098016"/>
            <a:ext cx="196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Agents select their action independently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62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28</a:t>
            </a:fld>
            <a:endParaRPr lang="fr-FR" dirty="0"/>
          </a:p>
        </p:txBody>
      </p:sp>
      <p:sp>
        <p:nvSpPr>
          <p:cNvPr id="5" name="ZoneTexte 5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Method</a:t>
            </a:r>
            <a:endParaRPr lang="fr-FR" sz="2800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5" y="1234921"/>
            <a:ext cx="6135843" cy="1017652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4" idx="0"/>
          </p:cNvCxnSpPr>
          <p:nvPr/>
        </p:nvCxnSpPr>
        <p:spPr>
          <a:xfrm flipV="1">
            <a:off x="3433914" y="1962912"/>
            <a:ext cx="902208" cy="1883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38675" y="3369522"/>
            <a:ext cx="1743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/>
              <a:t>Proba</a:t>
            </a:r>
            <a:r>
              <a:rPr lang="en-GB" sz="1400" dirty="0" smtClean="0"/>
              <a:t> map of where the prey might be now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562186" y="3846576"/>
            <a:ext cx="174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Equation for full observability</a:t>
            </a:r>
            <a:endParaRPr lang="en-GB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484684" y="3008085"/>
            <a:ext cx="1743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Proba</a:t>
            </a:r>
            <a:r>
              <a:rPr lang="en-GB" sz="1400" dirty="0"/>
              <a:t> map of where the prey </a:t>
            </a:r>
            <a:r>
              <a:rPr lang="en-GB" sz="1400" dirty="0" smtClean="0"/>
              <a:t>might have been before</a:t>
            </a:r>
            <a:endParaRPr lang="en-GB" sz="1400" dirty="0"/>
          </a:p>
        </p:txBody>
      </p:sp>
      <p:cxnSp>
        <p:nvCxnSpPr>
          <p:cNvPr id="28" name="Straight Arrow Connector 27"/>
          <p:cNvCxnSpPr>
            <a:stCxn id="11" idx="0"/>
          </p:cNvCxnSpPr>
          <p:nvPr/>
        </p:nvCxnSpPr>
        <p:spPr>
          <a:xfrm flipV="1">
            <a:off x="5410403" y="1956287"/>
            <a:ext cx="54864" cy="1413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0"/>
          </p:cNvCxnSpPr>
          <p:nvPr/>
        </p:nvCxnSpPr>
        <p:spPr>
          <a:xfrm flipH="1" flipV="1">
            <a:off x="6484684" y="1956288"/>
            <a:ext cx="871728" cy="1051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2" y="5363640"/>
            <a:ext cx="4496427" cy="1200318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4188280" y="4063309"/>
            <a:ext cx="688674" cy="993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272431" y="3584966"/>
            <a:ext cx="2343838" cy="1487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5561" y="4532633"/>
            <a:ext cx="3678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Updated given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</a:t>
            </a:r>
            <a:r>
              <a:rPr lang="en-GB" sz="1400" dirty="0" smtClean="0"/>
              <a:t>tates of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o</a:t>
            </a:r>
            <a:r>
              <a:rPr lang="en-GB" sz="1400" dirty="0" smtClean="0"/>
              <a:t>bserved or not position of the prey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hypotheses of communication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r>
              <a:rPr lang="en-GB" sz="1400" dirty="0" smtClean="0"/>
              <a:t>Taking into account: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knowledge of the prey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GB" sz="1400" dirty="0" smtClean="0"/>
              <a:t>oise in communication</a:t>
            </a:r>
            <a:endParaRPr lang="en-GB" sz="1400" dirty="0"/>
          </a:p>
        </p:txBody>
      </p:sp>
      <p:sp>
        <p:nvSpPr>
          <p:cNvPr id="39" name="Rectangle 38"/>
          <p:cNvSpPr/>
          <p:nvPr/>
        </p:nvSpPr>
        <p:spPr>
          <a:xfrm>
            <a:off x="3128737" y="6537734"/>
            <a:ext cx="2819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Agents </a:t>
            </a:r>
            <a:r>
              <a:rPr lang="en-GB" sz="1400" dirty="0"/>
              <a:t>communicate </a:t>
            </a:r>
            <a:r>
              <a:rPr lang="en-GB" sz="1400" dirty="0" smtClean="0"/>
              <a:t>independently</a:t>
            </a:r>
            <a:endParaRPr lang="en-GB" sz="1400" dirty="0"/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1382421" y="6427833"/>
            <a:ext cx="1746316" cy="26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755392" y="4894070"/>
            <a:ext cx="3193220" cy="112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280737" y="5144949"/>
            <a:ext cx="2667875" cy="81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885020" y="5317463"/>
            <a:ext cx="2063592" cy="646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8" idx="1"/>
          </p:cNvCxnSpPr>
          <p:nvPr/>
        </p:nvCxnSpPr>
        <p:spPr>
          <a:xfrm flipH="1">
            <a:off x="4416950" y="5548296"/>
            <a:ext cx="1438611" cy="489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24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29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24572" y="1545372"/>
            <a:ext cx="786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 Hoc agent weights policies of each hypothesis </a:t>
            </a:r>
          </a:p>
          <a:p>
            <a:pPr algn="ctr"/>
            <a:r>
              <a:rPr lang="en-US" dirty="0" smtClean="0"/>
              <a:t>according to their probabilities</a:t>
            </a:r>
            <a:endParaRPr lang="en-US" dirty="0" smtClean="0"/>
          </a:p>
        </p:txBody>
      </p:sp>
      <p:sp>
        <p:nvSpPr>
          <p:cNvPr id="5" name="ZoneTexte 5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Planning</a:t>
            </a:r>
            <a:endParaRPr lang="fr-FR" sz="2800" dirty="0" smtClean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83" y="3086190"/>
            <a:ext cx="4872982" cy="80188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679474" y="3631474"/>
            <a:ext cx="600892" cy="862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68537" y="3701143"/>
            <a:ext cx="76200" cy="973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701143" y="3888073"/>
            <a:ext cx="370114" cy="801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60881" y="3639879"/>
            <a:ext cx="370114" cy="801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18903" y="4488964"/>
            <a:ext cx="1454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Ad Hoc policy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845526" y="4689261"/>
            <a:ext cx="14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Sum over all hypothesis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463142" y="4690226"/>
            <a:ext cx="1454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Hypothesis policy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79474" y="4560332"/>
            <a:ext cx="1454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/>
              <a:t>Proba</a:t>
            </a:r>
            <a:r>
              <a:rPr lang="en-GB" sz="1200" dirty="0" smtClean="0"/>
              <a:t> of hypothesis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4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3</a:t>
            </a:fld>
            <a:endParaRPr lang="fr-FR"/>
          </a:p>
        </p:txBody>
      </p:sp>
      <p:pic>
        <p:nvPicPr>
          <p:cNvPr id="3" name="Image 2" descr="earthqu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5" y="1561798"/>
            <a:ext cx="4465159" cy="3348869"/>
          </a:xfrm>
          <a:prstGeom prst="rect">
            <a:avLst/>
          </a:prstGeom>
        </p:spPr>
      </p:pic>
      <p:pic>
        <p:nvPicPr>
          <p:cNvPr id="4" name="Image 3" descr="resc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53" y="1533924"/>
            <a:ext cx="4427547" cy="337674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</a:t>
            </a:r>
            <a:r>
              <a:rPr lang="fr-FR" sz="2800" dirty="0" err="1" smtClean="0">
                <a:latin typeface="+mj-lt"/>
              </a:rPr>
              <a:t>Teamwork</a:t>
            </a:r>
            <a:endParaRPr lang="fr-FR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67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30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278838" y="1790094"/>
            <a:ext cx="5274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err="1" smtClean="0"/>
              <a:t>Run</a:t>
            </a:r>
            <a:r>
              <a:rPr lang="fr-FR" dirty="0" smtClean="0"/>
              <a:t> for 200 </a:t>
            </a:r>
            <a:r>
              <a:rPr lang="fr-FR" dirty="0" err="1" smtClean="0"/>
              <a:t>steps</a:t>
            </a:r>
            <a:endParaRPr lang="fr-FR" dirty="0" smtClean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Average</a:t>
            </a:r>
            <a:r>
              <a:rPr lang="fr-FR" dirty="0" smtClean="0"/>
              <a:t> over 1000 </a:t>
            </a:r>
            <a:r>
              <a:rPr lang="fr-FR" dirty="0" err="1" smtClean="0"/>
              <a:t>experiments</a:t>
            </a:r>
            <a:endParaRPr lang="fr-FR" dirty="0" smtClean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Count 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smtClean="0"/>
              <a:t>time a </a:t>
            </a:r>
            <a:r>
              <a:rPr lang="fr-FR" dirty="0" err="1" smtClean="0"/>
              <a:t>prey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captured</a:t>
            </a:r>
            <a:endParaRPr lang="fr-FR" dirty="0" smtClean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Reset to </a:t>
            </a:r>
            <a:r>
              <a:rPr lang="fr-FR" dirty="0" err="1" smtClean="0"/>
              <a:t>random</a:t>
            </a:r>
            <a:r>
              <a:rPr lang="fr-FR" dirty="0" smtClean="0"/>
              <a:t> position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capture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Compare original team and ad hoc team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7449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31</a:t>
            </a:fld>
            <a:endParaRPr lang="fr-FR"/>
          </a:p>
        </p:txBody>
      </p:sp>
      <p:pic>
        <p:nvPicPr>
          <p:cNvPr id="5" name="Image 4" descr="teamComparai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58" y="1335895"/>
            <a:ext cx="6010337" cy="462333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Default team</a:t>
            </a:r>
          </a:p>
        </p:txBody>
      </p:sp>
      <p:cxnSp>
        <p:nvCxnSpPr>
          <p:cNvPr id="8" name="Connecteur droit avec flèche 7"/>
          <p:cNvCxnSpPr>
            <a:stCxn id="17" idx="1"/>
          </p:cNvCxnSpPr>
          <p:nvPr/>
        </p:nvCxnSpPr>
        <p:spPr>
          <a:xfrm flipH="1">
            <a:off x="5636847" y="1826846"/>
            <a:ext cx="11820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8" idx="1"/>
          </p:cNvCxnSpPr>
          <p:nvPr/>
        </p:nvCxnSpPr>
        <p:spPr>
          <a:xfrm flipH="1" flipV="1">
            <a:off x="5349631" y="2291862"/>
            <a:ext cx="1389619" cy="8049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20" idx="1"/>
          </p:cNvCxnSpPr>
          <p:nvPr/>
        </p:nvCxnSpPr>
        <p:spPr>
          <a:xfrm flipH="1">
            <a:off x="5502032" y="4337538"/>
            <a:ext cx="1160583" cy="7512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818923" y="1642180"/>
            <a:ext cx="186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Full </a:t>
            </a:r>
            <a:r>
              <a:rPr lang="en-GB" dirty="0" err="1" smtClean="0"/>
              <a:t>observability</a:t>
            </a:r>
            <a:endParaRPr lang="en-GB" dirty="0"/>
          </a:p>
        </p:txBody>
      </p:sp>
      <p:sp>
        <p:nvSpPr>
          <p:cNvPr id="18" name="ZoneTexte 17"/>
          <p:cNvSpPr txBox="1"/>
          <p:nvPr/>
        </p:nvSpPr>
        <p:spPr>
          <a:xfrm>
            <a:off x="6739250" y="2635181"/>
            <a:ext cx="22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Partial </a:t>
            </a:r>
            <a:r>
              <a:rPr lang="en-GB" dirty="0" err="1" smtClean="0"/>
              <a:t>observability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+ </a:t>
            </a:r>
          </a:p>
          <a:p>
            <a:pPr algn="ctr"/>
            <a:r>
              <a:rPr lang="en-GB" dirty="0" smtClean="0"/>
              <a:t>communication</a:t>
            </a:r>
            <a:endParaRPr lang="en-GB" dirty="0"/>
          </a:p>
        </p:txBody>
      </p:sp>
      <p:sp>
        <p:nvSpPr>
          <p:cNvPr id="20" name="ZoneTexte 19"/>
          <p:cNvSpPr txBox="1"/>
          <p:nvPr/>
        </p:nvSpPr>
        <p:spPr>
          <a:xfrm>
            <a:off x="6662615" y="4152872"/>
            <a:ext cx="22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Partial </a:t>
            </a:r>
            <a:r>
              <a:rPr lang="en-GB" dirty="0" err="1" smtClean="0"/>
              <a:t>observability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32</a:t>
            </a:fld>
            <a:endParaRPr lang="fr-FR"/>
          </a:p>
        </p:txBody>
      </p:sp>
      <p:pic>
        <p:nvPicPr>
          <p:cNvPr id="4" name="Image 3" descr="full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6" y="1145105"/>
            <a:ext cx="6144064" cy="472620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Full </a:t>
            </a:r>
            <a:r>
              <a:rPr lang="fr-FR" sz="2800" dirty="0" err="1" smtClean="0">
                <a:latin typeface="+mj-lt"/>
              </a:rPr>
              <a:t>observability</a:t>
            </a:r>
            <a:endParaRPr lang="fr-FR" sz="2800" dirty="0" smtClean="0">
              <a:latin typeface="+mj-lt"/>
            </a:endParaRPr>
          </a:p>
        </p:txBody>
      </p:sp>
      <p:cxnSp>
        <p:nvCxnSpPr>
          <p:cNvPr id="7" name="Connecteur droit avec flèche 6"/>
          <p:cNvCxnSpPr>
            <a:stCxn id="10" idx="1"/>
          </p:cNvCxnSpPr>
          <p:nvPr/>
        </p:nvCxnSpPr>
        <p:spPr>
          <a:xfrm flipH="1" flipV="1">
            <a:off x="5515708" y="2276231"/>
            <a:ext cx="1130735" cy="7131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646443" y="2527720"/>
            <a:ext cx="2229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 Hoc agent can match with the team seamlessly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33</a:t>
            </a:fld>
            <a:endParaRPr lang="fr-FR"/>
          </a:p>
        </p:txBody>
      </p:sp>
      <p:pic>
        <p:nvPicPr>
          <p:cNvPr id="3" name="Image 2" descr="partialObsC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8" y="1162073"/>
            <a:ext cx="6180667" cy="475435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Partial </a:t>
            </a:r>
            <a:r>
              <a:rPr lang="fr-FR" sz="2800" dirty="0" err="1" smtClean="0">
                <a:latin typeface="+mj-lt"/>
              </a:rPr>
              <a:t>observability</a:t>
            </a:r>
            <a:endParaRPr lang="fr-FR" sz="2800" dirty="0" smtClean="0">
              <a:latin typeface="+mj-lt"/>
            </a:endParaRPr>
          </a:p>
        </p:txBody>
      </p:sp>
      <p:cxnSp>
        <p:nvCxnSpPr>
          <p:cNvPr id="5" name="Connecteur droit avec flèche 4"/>
          <p:cNvCxnSpPr>
            <a:stCxn id="15" idx="1"/>
          </p:cNvCxnSpPr>
          <p:nvPr/>
        </p:nvCxnSpPr>
        <p:spPr>
          <a:xfrm flipH="1">
            <a:off x="5527432" y="1240692"/>
            <a:ext cx="1387230" cy="5177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6" idx="1"/>
          </p:cNvCxnSpPr>
          <p:nvPr/>
        </p:nvCxnSpPr>
        <p:spPr>
          <a:xfrm flipH="1">
            <a:off x="5527432" y="1963615"/>
            <a:ext cx="1387230" cy="6838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 flipV="1">
            <a:off x="5349632" y="2409093"/>
            <a:ext cx="1565030" cy="3946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22" idx="1"/>
          </p:cNvCxnSpPr>
          <p:nvPr/>
        </p:nvCxnSpPr>
        <p:spPr>
          <a:xfrm flipH="1" flipV="1">
            <a:off x="5502032" y="3772301"/>
            <a:ext cx="1051168" cy="4195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914662" y="1056026"/>
            <a:ext cx="222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Default team</a:t>
            </a:r>
            <a:endParaRPr lang="en-GB" dirty="0"/>
          </a:p>
        </p:txBody>
      </p:sp>
      <p:sp>
        <p:nvSpPr>
          <p:cNvPr id="16" name="ZoneTexte 15"/>
          <p:cNvSpPr txBox="1"/>
          <p:nvPr/>
        </p:nvSpPr>
        <p:spPr>
          <a:xfrm>
            <a:off x="6914662" y="1640449"/>
            <a:ext cx="222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Default team, one agent does not speak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6914662" y="2511381"/>
            <a:ext cx="22293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With Ad Hoc agent </a:t>
            </a:r>
            <a:r>
              <a:rPr lang="en-GB" sz="1400" dirty="0" smtClean="0"/>
              <a:t>(does not speak but listen)</a:t>
            </a:r>
            <a:endParaRPr lang="en-GB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6553200" y="3868728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Default team, one agent neither speak nor listen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9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34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350636" y="1563509"/>
            <a:ext cx="6301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An Ad Hoc agent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integrate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a team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knowing</a:t>
            </a:r>
            <a:r>
              <a:rPr lang="fr-FR" dirty="0" smtClean="0"/>
              <a:t> the </a:t>
            </a:r>
            <a:r>
              <a:rPr lang="fr-FR" dirty="0" err="1" smtClean="0"/>
              <a:t>task</a:t>
            </a:r>
            <a:r>
              <a:rPr lang="fr-FR" dirty="0" smtClean="0"/>
              <a:t>,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role</a:t>
            </a:r>
            <a:r>
              <a:rPr lang="fr-FR" dirty="0" smtClean="0"/>
              <a:t>, and the communication </a:t>
            </a:r>
            <a:r>
              <a:rPr lang="fr-FR" dirty="0" err="1" smtClean="0"/>
              <a:t>protocol</a:t>
            </a:r>
            <a:r>
              <a:rPr lang="fr-FR" dirty="0" smtClean="0"/>
              <a:t>.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assumed</a:t>
            </a:r>
            <a:r>
              <a:rPr lang="fr-FR" dirty="0" smtClean="0"/>
              <a:t> a </a:t>
            </a:r>
            <a:r>
              <a:rPr lang="fr-FR" dirty="0" err="1" smtClean="0"/>
              <a:t>finite</a:t>
            </a:r>
            <a:r>
              <a:rPr lang="fr-FR" dirty="0" smtClean="0"/>
              <a:t> and </a:t>
            </a:r>
            <a:r>
              <a:rPr lang="fr-FR" dirty="0" err="1" smtClean="0"/>
              <a:t>known</a:t>
            </a:r>
            <a:r>
              <a:rPr lang="fr-FR" dirty="0" smtClean="0"/>
              <a:t> set of possible </a:t>
            </a:r>
            <a:r>
              <a:rPr lang="fr-FR" dirty="0" err="1" smtClean="0"/>
              <a:t>task</a:t>
            </a:r>
            <a:r>
              <a:rPr lang="fr-FR" dirty="0" smtClean="0"/>
              <a:t>, </a:t>
            </a:r>
            <a:r>
              <a:rPr lang="fr-FR" dirty="0" err="1" smtClean="0"/>
              <a:t>role</a:t>
            </a:r>
            <a:r>
              <a:rPr lang="fr-FR" dirty="0" smtClean="0"/>
              <a:t>, and communication.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First time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three</a:t>
            </a:r>
            <a:r>
              <a:rPr lang="fr-FR" dirty="0" smtClean="0"/>
              <a:t> aspects are </a:t>
            </a:r>
            <a:r>
              <a:rPr lang="fr-FR" dirty="0" err="1" smtClean="0"/>
              <a:t>considered</a:t>
            </a:r>
            <a:r>
              <a:rPr lang="fr-FR" dirty="0" smtClean="0"/>
              <a:t> </a:t>
            </a:r>
            <a:r>
              <a:rPr lang="fr-FR" dirty="0" err="1" smtClean="0"/>
              <a:t>simultaneously</a:t>
            </a:r>
            <a:r>
              <a:rPr lang="fr-FR" dirty="0"/>
              <a:t> </a:t>
            </a:r>
            <a:r>
              <a:rPr lang="fr-FR" dirty="0" smtClean="0"/>
              <a:t>in an ad hoc setting.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Conclusion</a:t>
            </a:r>
            <a:endParaRPr lang="fr-FR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338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35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294190" y="1990229"/>
            <a:ext cx="630162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Finite</a:t>
            </a:r>
            <a:r>
              <a:rPr lang="fr-FR" dirty="0" smtClean="0"/>
              <a:t> (and </a:t>
            </a:r>
            <a:r>
              <a:rPr lang="fr-FR" dirty="0" err="1" smtClean="0"/>
              <a:t>relatively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) set of </a:t>
            </a:r>
            <a:r>
              <a:rPr lang="fr-FR" dirty="0" err="1" smtClean="0"/>
              <a:t>hypotheses</a:t>
            </a:r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err="1" smtClean="0"/>
              <a:t>Yet</a:t>
            </a:r>
            <a:r>
              <a:rPr lang="fr-FR" dirty="0" smtClean="0"/>
              <a:t> </a:t>
            </a:r>
            <a:r>
              <a:rPr lang="fr-FR" dirty="0" err="1" smtClean="0"/>
              <a:t>huge</a:t>
            </a:r>
            <a:r>
              <a:rPr lang="fr-FR" dirty="0" smtClean="0"/>
              <a:t> </a:t>
            </a:r>
            <a:r>
              <a:rPr lang="fr-FR" dirty="0" err="1" smtClean="0"/>
              <a:t>computational</a:t>
            </a:r>
            <a:r>
              <a:rPr lang="fr-FR" dirty="0" smtClean="0"/>
              <a:t> time in the first few </a:t>
            </a:r>
            <a:r>
              <a:rPr lang="fr-FR" dirty="0" err="1" smtClean="0"/>
              <a:t>steps</a:t>
            </a:r>
            <a:r>
              <a:rPr lang="fr-FR" dirty="0" smtClean="0"/>
              <a:t> </a:t>
            </a:r>
          </a:p>
          <a:p>
            <a:pPr algn="ctr"/>
            <a:r>
              <a:rPr lang="fr-FR" sz="1400" dirty="0" smtClean="0"/>
              <a:t>(</a:t>
            </a:r>
            <a:r>
              <a:rPr lang="fr-FR" sz="1400" dirty="0" err="1" smtClean="0"/>
              <a:t>many</a:t>
            </a:r>
            <a:r>
              <a:rPr lang="fr-FR" sz="1400" dirty="0" smtClean="0"/>
              <a:t> </a:t>
            </a:r>
            <a:r>
              <a:rPr lang="fr-FR" sz="1400" dirty="0" err="1" smtClean="0"/>
              <a:t>many</a:t>
            </a:r>
            <a:r>
              <a:rPr lang="fr-FR" sz="1400" dirty="0" smtClean="0"/>
              <a:t> probable cases to </a:t>
            </a:r>
            <a:r>
              <a:rPr lang="fr-FR" sz="1400" dirty="0" err="1" smtClean="0"/>
              <a:t>evaluate</a:t>
            </a:r>
            <a:r>
              <a:rPr lang="fr-FR" sz="1400" dirty="0" smtClean="0"/>
              <a:t>)</a:t>
            </a:r>
          </a:p>
          <a:p>
            <a:pPr algn="ctr"/>
            <a:endParaRPr lang="fr-FR" dirty="0"/>
          </a:p>
          <a:p>
            <a:pPr algn="ctr"/>
            <a:endParaRPr lang="fr-FR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Limitations and future </a:t>
            </a:r>
            <a:r>
              <a:rPr lang="fr-FR" sz="2800" dirty="0" err="1" smtClean="0">
                <a:latin typeface="+mj-lt"/>
              </a:rPr>
              <a:t>work</a:t>
            </a:r>
            <a:endParaRPr lang="fr-FR" sz="2800" dirty="0" smtClean="0">
              <a:latin typeface="+mj-lt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44077" y="4944011"/>
            <a:ext cx="525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Try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</p:txBody>
      </p:sp>
      <p:sp>
        <p:nvSpPr>
          <p:cNvPr id="6" name="Flèche vers le bas 5"/>
          <p:cNvSpPr/>
          <p:nvPr/>
        </p:nvSpPr>
        <p:spPr>
          <a:xfrm>
            <a:off x="4298460" y="3575538"/>
            <a:ext cx="625231" cy="85969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36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294190" y="1601689"/>
            <a:ext cx="6301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Default team </a:t>
            </a:r>
            <a:r>
              <a:rPr lang="fr-FR" dirty="0" err="1" smtClean="0"/>
              <a:t>strategy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optimal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Our </a:t>
            </a:r>
            <a:r>
              <a:rPr lang="fr-FR" dirty="0" err="1" smtClean="0"/>
              <a:t>adhoc</a:t>
            </a:r>
            <a:r>
              <a:rPr lang="fr-FR" dirty="0" smtClean="0"/>
              <a:t> agent </a:t>
            </a:r>
            <a:r>
              <a:rPr lang="fr-FR" dirty="0" err="1" smtClean="0"/>
              <a:t>can</a:t>
            </a:r>
            <a:r>
              <a:rPr lang="fr-FR" dirty="0" smtClean="0"/>
              <a:t> have </a:t>
            </a:r>
            <a:r>
              <a:rPr lang="fr-FR" dirty="0" err="1" smtClean="0"/>
              <a:t>similar</a:t>
            </a:r>
            <a:r>
              <a:rPr lang="fr-FR" dirty="0" smtClean="0"/>
              <a:t> performance </a:t>
            </a:r>
            <a:r>
              <a:rPr lang="fr-FR" dirty="0" err="1" smtClean="0"/>
              <a:t>despite</a:t>
            </a:r>
            <a:r>
              <a:rPr lang="fr-FR" dirty="0" smtClean="0"/>
              <a:t> not </a:t>
            </a:r>
            <a:r>
              <a:rPr lang="fr-FR" dirty="0" err="1" smtClean="0"/>
              <a:t>performing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action in the first </a:t>
            </a:r>
            <a:r>
              <a:rPr lang="fr-FR" dirty="0" err="1" smtClean="0"/>
              <a:t>steps</a:t>
            </a:r>
            <a:r>
              <a:rPr lang="fr-FR" dirty="0" smtClean="0"/>
              <a:t>!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50636" y="334130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Limitations and future </a:t>
            </a:r>
            <a:r>
              <a:rPr lang="fr-FR" sz="2800" dirty="0" err="1" smtClean="0">
                <a:latin typeface="+mj-lt"/>
              </a:rPr>
              <a:t>work</a:t>
            </a:r>
            <a:endParaRPr lang="fr-FR" sz="2800" dirty="0" smtClean="0">
              <a:latin typeface="+mj-lt"/>
            </a:endParaRPr>
          </a:p>
        </p:txBody>
      </p:sp>
      <p:sp>
        <p:nvSpPr>
          <p:cNvPr id="6" name="Flèche vers le bas 5"/>
          <p:cNvSpPr/>
          <p:nvPr/>
        </p:nvSpPr>
        <p:spPr>
          <a:xfrm>
            <a:off x="4298460" y="3389923"/>
            <a:ext cx="625231" cy="85969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1944077" y="4944011"/>
            <a:ext cx="525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 more </a:t>
            </a:r>
            <a:r>
              <a:rPr lang="fr-FR" dirty="0" err="1" smtClean="0"/>
              <a:t>advance</a:t>
            </a:r>
            <a:r>
              <a:rPr lang="fr-FR" dirty="0" smtClean="0"/>
              <a:t> planning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smtClean="0"/>
              <a:t>for the team</a:t>
            </a:r>
          </a:p>
        </p:txBody>
      </p:sp>
    </p:spTree>
    <p:extLst>
      <p:ext uri="{BB962C8B-B14F-4D97-AF65-F5344CB8AC3E}">
        <p14:creationId xmlns:p14="http://schemas.microsoft.com/office/powerpoint/2010/main" val="1799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6509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100" b="1" dirty="0" smtClean="0"/>
              <a:t>Collaboration in Ad Hoc Teamwork: </a:t>
            </a:r>
            <a:br>
              <a:rPr lang="en-US" sz="3100" b="1" dirty="0" smtClean="0"/>
            </a:br>
            <a:r>
              <a:rPr lang="en-US" sz="3100" b="1" dirty="0" smtClean="0"/>
              <a:t>Ambiguous Tasks, Roles, and Communication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05615"/>
            <a:ext cx="6400800" cy="800753"/>
          </a:xfrm>
        </p:spPr>
        <p:txBody>
          <a:bodyPr>
            <a:normAutofit/>
          </a:bodyPr>
          <a:lstStyle/>
          <a:p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Jonathan Grizou, Samuel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Barrett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2000" dirty="0" smtClean="0"/>
              <a:t>Peter Stone, Manuel Lopes</a:t>
            </a:r>
            <a:endParaRPr lang="fr-FR" sz="2000" dirty="0"/>
          </a:p>
        </p:txBody>
      </p:sp>
      <p:pic>
        <p:nvPicPr>
          <p:cNvPr id="4" name="Image 3" descr="inr_logo_cherch_UK_cou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6" y="5786565"/>
            <a:ext cx="2152953" cy="921309"/>
          </a:xfrm>
          <a:prstGeom prst="rect">
            <a:avLst/>
          </a:prstGeom>
        </p:spPr>
      </p:pic>
      <p:pic>
        <p:nvPicPr>
          <p:cNvPr id="5" name="Image 4" descr="larg-armrob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38" y="5881309"/>
            <a:ext cx="1579759" cy="6831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4752" y="4220235"/>
            <a:ext cx="62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Code available </a:t>
            </a:r>
            <a:r>
              <a:rPr lang="en-GB" dirty="0"/>
              <a:t>online </a:t>
            </a:r>
            <a:r>
              <a:rPr lang="en-GB" dirty="0" smtClean="0"/>
              <a:t>at: </a:t>
            </a:r>
          </a:p>
          <a:p>
            <a:pPr algn="ctr"/>
            <a:r>
              <a:rPr lang="en-GB" dirty="0" smtClean="0">
                <a:hlinkClick r:id="rId4"/>
              </a:rPr>
              <a:t>https://github.com/jgrizou/adhoc_com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0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 descr="earthqu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5" y="1561798"/>
            <a:ext cx="4465159" cy="3348869"/>
          </a:xfrm>
          <a:prstGeom prst="rect">
            <a:avLst/>
          </a:prstGeom>
        </p:spPr>
      </p:pic>
      <p:pic>
        <p:nvPicPr>
          <p:cNvPr id="4" name="Image 3" descr="resc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56" y="1533925"/>
            <a:ext cx="1905944" cy="14536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</a:t>
            </a:r>
            <a:r>
              <a:rPr lang="fr-FR" sz="2800" dirty="0" err="1" smtClean="0">
                <a:latin typeface="+mj-lt"/>
              </a:rPr>
              <a:t>Teamwork</a:t>
            </a:r>
            <a:endParaRPr lang="fr-FR" sz="2800" dirty="0" smtClean="0">
              <a:latin typeface="+mj-lt"/>
            </a:endParaRPr>
          </a:p>
        </p:txBody>
      </p:sp>
      <p:pic>
        <p:nvPicPr>
          <p:cNvPr id="6" name="Image 5" descr="rescu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61" y="1533924"/>
            <a:ext cx="2440353" cy="14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1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 descr="earthqu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5" y="1561798"/>
            <a:ext cx="4465159" cy="3348869"/>
          </a:xfrm>
          <a:prstGeom prst="rect">
            <a:avLst/>
          </a:prstGeom>
        </p:spPr>
      </p:pic>
      <p:pic>
        <p:nvPicPr>
          <p:cNvPr id="4" name="Image 3" descr="resc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56" y="1533925"/>
            <a:ext cx="1905944" cy="14536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</a:t>
            </a:r>
            <a:r>
              <a:rPr lang="fr-FR" sz="2800" dirty="0" err="1" smtClean="0">
                <a:latin typeface="+mj-lt"/>
              </a:rPr>
              <a:t>Teamwork</a:t>
            </a:r>
            <a:endParaRPr lang="fr-FR" sz="2800" dirty="0" smtClean="0">
              <a:latin typeface="+mj-lt"/>
            </a:endParaRPr>
          </a:p>
        </p:txBody>
      </p:sp>
      <p:pic>
        <p:nvPicPr>
          <p:cNvPr id="6" name="Image 5" descr="rescu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61" y="1533924"/>
            <a:ext cx="2440353" cy="1453601"/>
          </a:xfrm>
          <a:prstGeom prst="rect">
            <a:avLst/>
          </a:prstGeom>
        </p:spPr>
      </p:pic>
      <p:pic>
        <p:nvPicPr>
          <p:cNvPr id="7" name="Image 6" descr="rescue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80" y="2987526"/>
            <a:ext cx="3418920" cy="19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6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6</a:t>
            </a:fld>
            <a:endParaRPr lang="fr-FR"/>
          </a:p>
        </p:txBody>
      </p:sp>
      <p:pic>
        <p:nvPicPr>
          <p:cNvPr id="3" name="Image 2" descr="earthqu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5" y="1561798"/>
            <a:ext cx="4465159" cy="3348869"/>
          </a:xfrm>
          <a:prstGeom prst="rect">
            <a:avLst/>
          </a:prstGeom>
        </p:spPr>
      </p:pic>
      <p:pic>
        <p:nvPicPr>
          <p:cNvPr id="4" name="Image 3" descr="resc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56" y="1533925"/>
            <a:ext cx="1905944" cy="14536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</a:t>
            </a:r>
            <a:r>
              <a:rPr lang="fr-FR" sz="2800" dirty="0" err="1" smtClean="0">
                <a:latin typeface="+mj-lt"/>
              </a:rPr>
              <a:t>Teamwork</a:t>
            </a:r>
            <a:endParaRPr lang="fr-FR" sz="2800" dirty="0" smtClean="0">
              <a:latin typeface="+mj-lt"/>
            </a:endParaRPr>
          </a:p>
        </p:txBody>
      </p:sp>
      <p:pic>
        <p:nvPicPr>
          <p:cNvPr id="6" name="Image 5" descr="rescu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61" y="1533924"/>
            <a:ext cx="2440353" cy="1453601"/>
          </a:xfrm>
          <a:prstGeom prst="rect">
            <a:avLst/>
          </a:prstGeom>
        </p:spPr>
      </p:pic>
      <p:pic>
        <p:nvPicPr>
          <p:cNvPr id="7" name="Image 6" descr="rescue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80" y="2987526"/>
            <a:ext cx="3418920" cy="1923142"/>
          </a:xfrm>
          <a:prstGeom prst="rect">
            <a:avLst/>
          </a:prstGeom>
        </p:spPr>
      </p:pic>
      <p:pic>
        <p:nvPicPr>
          <p:cNvPr id="8" name="Image 7" descr="rescue-helicopt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85" y="2467430"/>
            <a:ext cx="1998527" cy="1418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826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7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</a:t>
            </a:r>
            <a:r>
              <a:rPr lang="fr-FR" sz="2800" dirty="0" err="1" smtClean="0">
                <a:latin typeface="+mj-lt"/>
              </a:rPr>
              <a:t>Teamwork</a:t>
            </a:r>
            <a:endParaRPr lang="fr-FR" sz="2800" dirty="0" smtClean="0">
              <a:latin typeface="+mj-lt"/>
            </a:endParaRPr>
          </a:p>
        </p:txBody>
      </p:sp>
      <p:pic>
        <p:nvPicPr>
          <p:cNvPr id="9" name="Image 8" descr="car-accid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96" y="3584726"/>
            <a:ext cx="4064000" cy="2286000"/>
          </a:xfrm>
          <a:prstGeom prst="rect">
            <a:avLst/>
          </a:prstGeom>
        </p:spPr>
      </p:pic>
      <p:pic>
        <p:nvPicPr>
          <p:cNvPr id="10" name="Image 9" descr="socc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44" y="1200452"/>
            <a:ext cx="3619500" cy="2413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59618" y="1910421"/>
            <a:ext cx="3419930" cy="340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smtClean="0"/>
              <a:t>Single agent control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 smtClean="0"/>
              <a:t>Unknown</a:t>
            </a:r>
            <a:r>
              <a:rPr lang="fr-FR" sz="2000" dirty="0" smtClean="0"/>
              <a:t> </a:t>
            </a:r>
            <a:r>
              <a:rPr lang="fr-FR" sz="2000" dirty="0" err="1" smtClean="0"/>
              <a:t>teammates</a:t>
            </a:r>
            <a:endParaRPr lang="fr-FR" sz="20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 smtClean="0"/>
              <a:t>Shared</a:t>
            </a:r>
            <a:r>
              <a:rPr lang="fr-FR" sz="2000" dirty="0" smtClean="0"/>
              <a:t> goals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smtClean="0"/>
              <a:t>No </a:t>
            </a:r>
            <a:r>
              <a:rPr lang="fr-FR" sz="2000" dirty="0" err="1" smtClean="0"/>
              <a:t>pre</a:t>
            </a:r>
            <a:r>
              <a:rPr lang="fr-FR" sz="2000" dirty="0" smtClean="0"/>
              <a:t>-coordination</a:t>
            </a:r>
          </a:p>
          <a:p>
            <a:pPr>
              <a:lnSpc>
                <a:spcPct val="120000"/>
              </a:lnSpc>
            </a:pPr>
            <a:endParaRPr lang="fr-FR" sz="2000" dirty="0" smtClean="0"/>
          </a:p>
          <a:p>
            <a:pPr>
              <a:lnSpc>
                <a:spcPct val="120000"/>
              </a:lnSpc>
            </a:pPr>
            <a:endParaRPr lang="fr-FR" sz="2000" dirty="0"/>
          </a:p>
          <a:p>
            <a:pPr>
              <a:lnSpc>
                <a:spcPct val="120000"/>
              </a:lnSpc>
            </a:pPr>
            <a:r>
              <a:rPr lang="fr-FR" sz="2000" dirty="0" err="1" smtClean="0"/>
              <a:t>Examples</a:t>
            </a:r>
            <a:r>
              <a:rPr lang="fr-FR" sz="2000" dirty="0" smtClean="0"/>
              <a:t> in </a:t>
            </a:r>
            <a:r>
              <a:rPr lang="fr-FR" sz="2000" dirty="0" err="1" smtClean="0"/>
              <a:t>humans</a:t>
            </a:r>
            <a:r>
              <a:rPr lang="fr-FR" sz="2000" dirty="0" smtClean="0"/>
              <a:t>: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 smtClean="0"/>
              <a:t>Pick</a:t>
            </a:r>
            <a:r>
              <a:rPr lang="fr-FR" sz="2000" dirty="0" smtClean="0"/>
              <a:t> up soccer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smtClean="0"/>
              <a:t>Accident </a:t>
            </a:r>
            <a:r>
              <a:rPr lang="fr-FR" sz="2000" dirty="0" err="1" smtClean="0"/>
              <a:t>response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8241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</a:t>
            </a:r>
            <a:r>
              <a:rPr lang="fr-FR" sz="2800" dirty="0" err="1" smtClean="0">
                <a:latin typeface="+mj-lt"/>
              </a:rPr>
              <a:t>Teamwork</a:t>
            </a:r>
            <a:endParaRPr lang="fr-FR" sz="2800" dirty="0" smtClean="0">
              <a:latin typeface="+mj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63524" y="1874762"/>
            <a:ext cx="62975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Motivations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Agents more common and lasting longer </a:t>
            </a:r>
          </a:p>
          <a:p>
            <a:r>
              <a:rPr lang="en-GB" sz="1400" dirty="0" smtClean="0"/>
              <a:t>       (both software and hardware)</a:t>
            </a:r>
            <a:endParaRPr lang="en-GB" dirty="0" smtClean="0"/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Pre-coordination may not be possible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Agents should be robust to various teammates</a:t>
            </a:r>
          </a:p>
          <a:p>
            <a:pPr marL="285750" indent="-285750">
              <a:buFont typeface="Arial"/>
              <a:buChar char="•"/>
            </a:pPr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Need to adapt quickly!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7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B8553-2081-CB49-9EA9-68A1D6E688C4}" type="slidenum">
              <a:rPr lang="fr-FR" smtClean="0"/>
              <a:t>9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330477" y="1270089"/>
            <a:ext cx="6430635" cy="23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477" y="5019525"/>
            <a:ext cx="6434666" cy="13368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072191" y="5346099"/>
            <a:ext cx="2951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Environment</a:t>
            </a:r>
            <a:endParaRPr lang="en-US" sz="3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536097" y="2104571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3902536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6383867" y="2082705"/>
            <a:ext cx="1233714" cy="12337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635650" y="2141980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1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019662" y="2176326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2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481782" y="2129258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Agent N</a:t>
            </a:r>
            <a:endParaRPr lang="en-US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273828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1892341" y="3685183"/>
            <a:ext cx="0" cy="12188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765763" y="1270089"/>
            <a:ext cx="15040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Team</a:t>
            </a:r>
            <a:endParaRPr lang="en-US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149226" y="3993083"/>
            <a:ext cx="12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5459224" y="4139262"/>
            <a:ext cx="204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Joint Action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1350636" y="340558"/>
            <a:ext cx="641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+mj-lt"/>
              </a:rPr>
              <a:t>Ad Hoc Scenario</a:t>
            </a:r>
          </a:p>
        </p:txBody>
      </p:sp>
    </p:spTree>
    <p:extLst>
      <p:ext uri="{BB962C8B-B14F-4D97-AF65-F5344CB8AC3E}">
        <p14:creationId xmlns:p14="http://schemas.microsoft.com/office/powerpoint/2010/main" val="30367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3307</TotalTime>
  <Words>1381</Words>
  <Application>Microsoft Office PowerPoint</Application>
  <PresentationFormat>On-screen Show (4:3)</PresentationFormat>
  <Paragraphs>370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Thème Office</vt:lpstr>
      <vt:lpstr>Collaboration in Ad Hoc Teamwork:  Ambiguous Tasks, Roles, and Communication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Collaboration in Ad Hoc Teamwork:  Ambiguous Tasks, Roles, and Communication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Grizou</dc:creator>
  <cp:lastModifiedBy>Jonathan Grizou</cp:lastModifiedBy>
  <cp:revision>413</cp:revision>
  <dcterms:created xsi:type="dcterms:W3CDTF">2016-05-03T18:43:41Z</dcterms:created>
  <dcterms:modified xsi:type="dcterms:W3CDTF">2016-05-06T17:59:49Z</dcterms:modified>
</cp:coreProperties>
</file>